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3"/>
  </p:notesMasterIdLst>
  <p:sldIdLst>
    <p:sldId id="256" r:id="rId2"/>
    <p:sldId id="452" r:id="rId3"/>
    <p:sldId id="567" r:id="rId4"/>
    <p:sldId id="529" r:id="rId5"/>
    <p:sldId id="588" r:id="rId6"/>
    <p:sldId id="553" r:id="rId7"/>
    <p:sldId id="568" r:id="rId8"/>
    <p:sldId id="569" r:id="rId9"/>
    <p:sldId id="570" r:id="rId10"/>
    <p:sldId id="571" r:id="rId11"/>
    <p:sldId id="573" r:id="rId12"/>
    <p:sldId id="555" r:id="rId13"/>
    <p:sldId id="562" r:id="rId14"/>
    <p:sldId id="572" r:id="rId15"/>
    <p:sldId id="589" r:id="rId16"/>
    <p:sldId id="574" r:id="rId17"/>
    <p:sldId id="575" r:id="rId18"/>
    <p:sldId id="576" r:id="rId19"/>
    <p:sldId id="578" r:id="rId20"/>
    <p:sldId id="580" r:id="rId21"/>
    <p:sldId id="581" r:id="rId22"/>
    <p:sldId id="582" r:id="rId23"/>
    <p:sldId id="583" r:id="rId24"/>
    <p:sldId id="590" r:id="rId25"/>
    <p:sldId id="591" r:id="rId26"/>
    <p:sldId id="592" r:id="rId27"/>
    <p:sldId id="593" r:id="rId28"/>
    <p:sldId id="579" r:id="rId29"/>
    <p:sldId id="460" r:id="rId30"/>
    <p:sldId id="557" r:id="rId31"/>
    <p:sldId id="500" r:id="rId32"/>
    <p:sldId id="476" r:id="rId33"/>
    <p:sldId id="584" r:id="rId34"/>
    <p:sldId id="566" r:id="rId35"/>
    <p:sldId id="585" r:id="rId36"/>
    <p:sldId id="559" r:id="rId37"/>
    <p:sldId id="586" r:id="rId38"/>
    <p:sldId id="587" r:id="rId39"/>
    <p:sldId id="486" r:id="rId40"/>
    <p:sldId id="488" r:id="rId41"/>
    <p:sldId id="396" r:id="rId42"/>
  </p:sldIdLst>
  <p:sldSz cx="9144000" cy="5143500" type="screen16x9"/>
  <p:notesSz cx="6858000" cy="9144000"/>
  <p:embeddedFontLst>
    <p:embeddedFont>
      <p:font typeface="Fira Sans Extra Condensed" panose="020B0503050000020004" pitchFamily="34" charset="0"/>
      <p:regular r:id="rId44"/>
      <p:bold r:id="rId45"/>
      <p:italic r:id="rId46"/>
      <p:boldItalic r:id="rId47"/>
    </p:embeddedFont>
    <p:embeddedFont>
      <p:font typeface="Fira Sans Extra Condensed SemiBold" panose="020B0604020202020204" charset="0"/>
      <p:regular r:id="rId48"/>
      <p:bold r:id="rId49"/>
      <p:italic r:id="rId50"/>
      <p:boldItalic r:id="rId51"/>
    </p:embeddedFont>
    <p:embeddedFont>
      <p:font typeface="Nunito"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jarwo Anggai" initials="SA" lastIdx="1" clrIdx="0">
    <p:extLst>
      <p:ext uri="{19B8F6BF-5375-455C-9EA6-DF929625EA0E}">
        <p15:presenceInfo xmlns:p15="http://schemas.microsoft.com/office/powerpoint/2012/main" userId="4e29d8884fff91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4" autoAdjust="0"/>
    <p:restoredTop sz="89633" autoAdjust="0"/>
  </p:normalViewPr>
  <p:slideViewPr>
    <p:cSldViewPr snapToGrid="0">
      <p:cViewPr varScale="1">
        <p:scale>
          <a:sx n="96" d="100"/>
          <a:sy n="96" d="100"/>
        </p:scale>
        <p:origin x="105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1DE2D-3F87-47DE-BCEE-B4F3763BD6DC}"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id-ID"/>
        </a:p>
      </dgm:t>
    </dgm:pt>
    <dgm:pt modelId="{2D29B952-F8A6-47FB-96AE-54AB65474D02}">
      <dgm:prSet custT="1"/>
      <dgm:spPr/>
      <dgm:t>
        <a:bodyPr/>
        <a:lstStyle/>
        <a:p>
          <a:r>
            <a:rPr lang="id-ID" sz="1400" b="0" i="0"/>
            <a:t>Text Preprocessing</a:t>
          </a:r>
          <a:endParaRPr lang="id-ID" sz="1400"/>
        </a:p>
      </dgm:t>
    </dgm:pt>
    <dgm:pt modelId="{E158ACC5-50A6-47B4-BC54-63D4C1B0CE9D}" type="parTrans" cxnId="{F17AE2AE-31F5-460C-A521-CE3CD18A4839}">
      <dgm:prSet/>
      <dgm:spPr/>
      <dgm:t>
        <a:bodyPr/>
        <a:lstStyle/>
        <a:p>
          <a:endParaRPr lang="id-ID" sz="1400"/>
        </a:p>
      </dgm:t>
    </dgm:pt>
    <dgm:pt modelId="{E19113BD-C933-4838-8B44-E74CECB70062}" type="sibTrans" cxnId="{F17AE2AE-31F5-460C-A521-CE3CD18A4839}">
      <dgm:prSet custT="1"/>
      <dgm:spPr/>
      <dgm:t>
        <a:bodyPr/>
        <a:lstStyle/>
        <a:p>
          <a:endParaRPr lang="id-ID" sz="1400"/>
        </a:p>
      </dgm:t>
    </dgm:pt>
    <dgm:pt modelId="{D6D5EFF3-4B3D-4111-9843-2310499F8813}">
      <dgm:prSet custT="1"/>
      <dgm:spPr/>
      <dgm:t>
        <a:bodyPr/>
        <a:lstStyle/>
        <a:p>
          <a:r>
            <a:rPr lang="id-ID" sz="1400" b="0" i="0"/>
            <a:t>Feature Extraction</a:t>
          </a:r>
          <a:endParaRPr lang="id-ID" sz="1400"/>
        </a:p>
      </dgm:t>
    </dgm:pt>
    <dgm:pt modelId="{F3D3B283-A944-4CE7-8562-64771B15E4DD}" type="parTrans" cxnId="{C2451E0D-E04E-4929-92FC-8C939C7E5710}">
      <dgm:prSet/>
      <dgm:spPr/>
      <dgm:t>
        <a:bodyPr/>
        <a:lstStyle/>
        <a:p>
          <a:endParaRPr lang="id-ID" sz="1400"/>
        </a:p>
      </dgm:t>
    </dgm:pt>
    <dgm:pt modelId="{9C1824A3-2ECC-49CA-9016-DCC124CF1373}" type="sibTrans" cxnId="{C2451E0D-E04E-4929-92FC-8C939C7E5710}">
      <dgm:prSet custT="1"/>
      <dgm:spPr/>
      <dgm:t>
        <a:bodyPr/>
        <a:lstStyle/>
        <a:p>
          <a:endParaRPr lang="id-ID" sz="1400"/>
        </a:p>
      </dgm:t>
    </dgm:pt>
    <dgm:pt modelId="{39B0C329-4B03-4AB3-822A-E1C0115ACC96}">
      <dgm:prSet custT="1"/>
      <dgm:spPr/>
      <dgm:t>
        <a:bodyPr/>
        <a:lstStyle/>
        <a:p>
          <a:r>
            <a:rPr lang="id-ID" sz="1400" b="0" i="0"/>
            <a:t>Modeling </a:t>
          </a:r>
          <a:endParaRPr lang="id-ID" sz="1400"/>
        </a:p>
      </dgm:t>
    </dgm:pt>
    <dgm:pt modelId="{684068C9-2F75-42DC-8332-0089650AB5C7}" type="parTrans" cxnId="{4BA7D42E-290A-4A7B-B49F-49FA4FB84233}">
      <dgm:prSet/>
      <dgm:spPr/>
      <dgm:t>
        <a:bodyPr/>
        <a:lstStyle/>
        <a:p>
          <a:endParaRPr lang="id-ID" sz="1400"/>
        </a:p>
      </dgm:t>
    </dgm:pt>
    <dgm:pt modelId="{05D31EEB-762F-4174-A6AC-770531B48701}" type="sibTrans" cxnId="{4BA7D42E-290A-4A7B-B49F-49FA4FB84233}">
      <dgm:prSet custT="1"/>
      <dgm:spPr/>
      <dgm:t>
        <a:bodyPr/>
        <a:lstStyle/>
        <a:p>
          <a:endParaRPr lang="id-ID" sz="1400"/>
        </a:p>
      </dgm:t>
    </dgm:pt>
    <dgm:pt modelId="{326D70C5-BE07-41A0-954E-2F563E1AC3FF}">
      <dgm:prSet custT="1"/>
      <dgm:spPr/>
      <dgm:t>
        <a:bodyPr/>
        <a:lstStyle/>
        <a:p>
          <a:r>
            <a:rPr lang="id-ID" sz="1400" b="0" i="0"/>
            <a:t>Post-Processing</a:t>
          </a:r>
          <a:endParaRPr lang="id-ID" sz="1400"/>
        </a:p>
      </dgm:t>
    </dgm:pt>
    <dgm:pt modelId="{998CB260-2D4B-4CE9-BC16-53ABDA5A1FCB}" type="parTrans" cxnId="{ECD4528E-44B0-4398-9849-F239BA690E89}">
      <dgm:prSet/>
      <dgm:spPr/>
      <dgm:t>
        <a:bodyPr/>
        <a:lstStyle/>
        <a:p>
          <a:endParaRPr lang="id-ID" sz="1400"/>
        </a:p>
      </dgm:t>
    </dgm:pt>
    <dgm:pt modelId="{C4609887-A12C-42A1-836B-D5094BB8A176}" type="sibTrans" cxnId="{ECD4528E-44B0-4398-9849-F239BA690E89}">
      <dgm:prSet custT="1"/>
      <dgm:spPr/>
      <dgm:t>
        <a:bodyPr/>
        <a:lstStyle/>
        <a:p>
          <a:endParaRPr lang="id-ID" sz="1400"/>
        </a:p>
      </dgm:t>
    </dgm:pt>
    <dgm:pt modelId="{2245BA91-C5E7-43A8-98F8-605D7ACA4FC9}">
      <dgm:prSet custT="1"/>
      <dgm:spPr/>
      <dgm:t>
        <a:bodyPr/>
        <a:lstStyle/>
        <a:p>
          <a:r>
            <a:rPr lang="id-ID" sz="1400" b="0" i="0"/>
            <a:t>Deployment</a:t>
          </a:r>
          <a:endParaRPr lang="id-ID" sz="1400"/>
        </a:p>
      </dgm:t>
    </dgm:pt>
    <dgm:pt modelId="{8DDDB650-C3DA-4587-AF83-029BFF9D0E5C}" type="parTrans" cxnId="{5EC96A8A-54E6-4D9C-9CFC-A33CBEF22CF4}">
      <dgm:prSet/>
      <dgm:spPr/>
      <dgm:t>
        <a:bodyPr/>
        <a:lstStyle/>
        <a:p>
          <a:endParaRPr lang="id-ID" sz="1400"/>
        </a:p>
      </dgm:t>
    </dgm:pt>
    <dgm:pt modelId="{FBD375B6-E57C-453F-9878-14F886B71507}" type="sibTrans" cxnId="{5EC96A8A-54E6-4D9C-9CFC-A33CBEF22CF4}">
      <dgm:prSet/>
      <dgm:spPr/>
      <dgm:t>
        <a:bodyPr/>
        <a:lstStyle/>
        <a:p>
          <a:endParaRPr lang="id-ID" sz="1400"/>
        </a:p>
      </dgm:t>
    </dgm:pt>
    <dgm:pt modelId="{9BFFFEDB-5884-408B-BB36-3B8E9A039CB2}" type="pres">
      <dgm:prSet presAssocID="{CA21DE2D-3F87-47DE-BCEE-B4F3763BD6DC}" presName="Name0" presStyleCnt="0">
        <dgm:presLayoutVars>
          <dgm:dir/>
          <dgm:resizeHandles val="exact"/>
        </dgm:presLayoutVars>
      </dgm:prSet>
      <dgm:spPr/>
    </dgm:pt>
    <dgm:pt modelId="{13EFF42C-D956-4D0E-83AF-826E4D088443}" type="pres">
      <dgm:prSet presAssocID="{2D29B952-F8A6-47FB-96AE-54AB65474D02}" presName="node" presStyleLbl="node1" presStyleIdx="0" presStyleCnt="5">
        <dgm:presLayoutVars>
          <dgm:bulletEnabled val="1"/>
        </dgm:presLayoutVars>
      </dgm:prSet>
      <dgm:spPr/>
    </dgm:pt>
    <dgm:pt modelId="{52C1F015-568F-4AE9-883B-6D27CD0EFF84}" type="pres">
      <dgm:prSet presAssocID="{E19113BD-C933-4838-8B44-E74CECB70062}" presName="sibTrans" presStyleLbl="sibTrans2D1" presStyleIdx="0" presStyleCnt="4"/>
      <dgm:spPr/>
    </dgm:pt>
    <dgm:pt modelId="{09E55FEA-75D3-4D10-8F9E-0A524D2686EB}" type="pres">
      <dgm:prSet presAssocID="{E19113BD-C933-4838-8B44-E74CECB70062}" presName="connectorText" presStyleLbl="sibTrans2D1" presStyleIdx="0" presStyleCnt="4"/>
      <dgm:spPr/>
    </dgm:pt>
    <dgm:pt modelId="{4B0F12EA-2F55-493E-A4E8-E5E9454116CF}" type="pres">
      <dgm:prSet presAssocID="{D6D5EFF3-4B3D-4111-9843-2310499F8813}" presName="node" presStyleLbl="node1" presStyleIdx="1" presStyleCnt="5">
        <dgm:presLayoutVars>
          <dgm:bulletEnabled val="1"/>
        </dgm:presLayoutVars>
      </dgm:prSet>
      <dgm:spPr/>
    </dgm:pt>
    <dgm:pt modelId="{496F46E1-25F1-4416-A9AA-AB372508D760}" type="pres">
      <dgm:prSet presAssocID="{9C1824A3-2ECC-49CA-9016-DCC124CF1373}" presName="sibTrans" presStyleLbl="sibTrans2D1" presStyleIdx="1" presStyleCnt="4"/>
      <dgm:spPr/>
    </dgm:pt>
    <dgm:pt modelId="{1BE35538-7EB7-4F5F-91F7-44DE4A43DA00}" type="pres">
      <dgm:prSet presAssocID="{9C1824A3-2ECC-49CA-9016-DCC124CF1373}" presName="connectorText" presStyleLbl="sibTrans2D1" presStyleIdx="1" presStyleCnt="4"/>
      <dgm:spPr/>
    </dgm:pt>
    <dgm:pt modelId="{82F775E3-255B-415C-B705-09A00FD22F52}" type="pres">
      <dgm:prSet presAssocID="{39B0C329-4B03-4AB3-822A-E1C0115ACC96}" presName="node" presStyleLbl="node1" presStyleIdx="2" presStyleCnt="5">
        <dgm:presLayoutVars>
          <dgm:bulletEnabled val="1"/>
        </dgm:presLayoutVars>
      </dgm:prSet>
      <dgm:spPr/>
    </dgm:pt>
    <dgm:pt modelId="{4CAF6088-7561-4784-8A8E-58C1EC598CAC}" type="pres">
      <dgm:prSet presAssocID="{05D31EEB-762F-4174-A6AC-770531B48701}" presName="sibTrans" presStyleLbl="sibTrans2D1" presStyleIdx="2" presStyleCnt="4"/>
      <dgm:spPr/>
    </dgm:pt>
    <dgm:pt modelId="{B3D97ED5-FF25-478A-B95E-1C537A0ADF9A}" type="pres">
      <dgm:prSet presAssocID="{05D31EEB-762F-4174-A6AC-770531B48701}" presName="connectorText" presStyleLbl="sibTrans2D1" presStyleIdx="2" presStyleCnt="4"/>
      <dgm:spPr/>
    </dgm:pt>
    <dgm:pt modelId="{99AFDDFA-23CA-4491-B518-52369AC7BE84}" type="pres">
      <dgm:prSet presAssocID="{326D70C5-BE07-41A0-954E-2F563E1AC3FF}" presName="node" presStyleLbl="node1" presStyleIdx="3" presStyleCnt="5">
        <dgm:presLayoutVars>
          <dgm:bulletEnabled val="1"/>
        </dgm:presLayoutVars>
      </dgm:prSet>
      <dgm:spPr/>
    </dgm:pt>
    <dgm:pt modelId="{F266EB0A-B40A-4878-A316-CC93F6D79B97}" type="pres">
      <dgm:prSet presAssocID="{C4609887-A12C-42A1-836B-D5094BB8A176}" presName="sibTrans" presStyleLbl="sibTrans2D1" presStyleIdx="3" presStyleCnt="4"/>
      <dgm:spPr/>
    </dgm:pt>
    <dgm:pt modelId="{873D0BA5-BB19-4E4D-B2E2-E91289CF4ED2}" type="pres">
      <dgm:prSet presAssocID="{C4609887-A12C-42A1-836B-D5094BB8A176}" presName="connectorText" presStyleLbl="sibTrans2D1" presStyleIdx="3" presStyleCnt="4"/>
      <dgm:spPr/>
    </dgm:pt>
    <dgm:pt modelId="{3B1063E1-8DAB-4765-924C-6B34E82488C9}" type="pres">
      <dgm:prSet presAssocID="{2245BA91-C5E7-43A8-98F8-605D7ACA4FC9}" presName="node" presStyleLbl="node1" presStyleIdx="4" presStyleCnt="5">
        <dgm:presLayoutVars>
          <dgm:bulletEnabled val="1"/>
        </dgm:presLayoutVars>
      </dgm:prSet>
      <dgm:spPr/>
    </dgm:pt>
  </dgm:ptLst>
  <dgm:cxnLst>
    <dgm:cxn modelId="{03D9F50C-00CE-466A-BF6A-3BB98E96604C}" type="presOf" srcId="{9C1824A3-2ECC-49CA-9016-DCC124CF1373}" destId="{496F46E1-25F1-4416-A9AA-AB372508D760}" srcOrd="0" destOrd="0" presId="urn:microsoft.com/office/officeart/2005/8/layout/process1"/>
    <dgm:cxn modelId="{C2451E0D-E04E-4929-92FC-8C939C7E5710}" srcId="{CA21DE2D-3F87-47DE-BCEE-B4F3763BD6DC}" destId="{D6D5EFF3-4B3D-4111-9843-2310499F8813}" srcOrd="1" destOrd="0" parTransId="{F3D3B283-A944-4CE7-8562-64771B15E4DD}" sibTransId="{9C1824A3-2ECC-49CA-9016-DCC124CF1373}"/>
    <dgm:cxn modelId="{76129A17-41FF-4BF3-B248-DCE8008221D8}" type="presOf" srcId="{D6D5EFF3-4B3D-4111-9843-2310499F8813}" destId="{4B0F12EA-2F55-493E-A4E8-E5E9454116CF}" srcOrd="0" destOrd="0" presId="urn:microsoft.com/office/officeart/2005/8/layout/process1"/>
    <dgm:cxn modelId="{4BA7D42E-290A-4A7B-B49F-49FA4FB84233}" srcId="{CA21DE2D-3F87-47DE-BCEE-B4F3763BD6DC}" destId="{39B0C329-4B03-4AB3-822A-E1C0115ACC96}" srcOrd="2" destOrd="0" parTransId="{684068C9-2F75-42DC-8332-0089650AB5C7}" sibTransId="{05D31EEB-762F-4174-A6AC-770531B48701}"/>
    <dgm:cxn modelId="{F971A13D-9D28-4A70-891A-E4CA24C88C62}" type="presOf" srcId="{E19113BD-C933-4838-8B44-E74CECB70062}" destId="{52C1F015-568F-4AE9-883B-6D27CD0EFF84}" srcOrd="0" destOrd="0" presId="urn:microsoft.com/office/officeart/2005/8/layout/process1"/>
    <dgm:cxn modelId="{1082016E-CD0A-463C-B7CC-3736B5113C6C}" type="presOf" srcId="{2D29B952-F8A6-47FB-96AE-54AB65474D02}" destId="{13EFF42C-D956-4D0E-83AF-826E4D088443}" srcOrd="0" destOrd="0" presId="urn:microsoft.com/office/officeart/2005/8/layout/process1"/>
    <dgm:cxn modelId="{CB35D772-C374-4BB1-BC45-E65D748A16BC}" type="presOf" srcId="{C4609887-A12C-42A1-836B-D5094BB8A176}" destId="{873D0BA5-BB19-4E4D-B2E2-E91289CF4ED2}" srcOrd="1" destOrd="0" presId="urn:microsoft.com/office/officeart/2005/8/layout/process1"/>
    <dgm:cxn modelId="{9AE1E956-DB64-453B-93BE-78A10BD8B968}" type="presOf" srcId="{05D31EEB-762F-4174-A6AC-770531B48701}" destId="{4CAF6088-7561-4784-8A8E-58C1EC598CAC}" srcOrd="0" destOrd="0" presId="urn:microsoft.com/office/officeart/2005/8/layout/process1"/>
    <dgm:cxn modelId="{9607F385-498A-471B-B351-08079FB74D3D}" type="presOf" srcId="{E19113BD-C933-4838-8B44-E74CECB70062}" destId="{09E55FEA-75D3-4D10-8F9E-0A524D2686EB}" srcOrd="1" destOrd="0" presId="urn:microsoft.com/office/officeart/2005/8/layout/process1"/>
    <dgm:cxn modelId="{5EC96A8A-54E6-4D9C-9CFC-A33CBEF22CF4}" srcId="{CA21DE2D-3F87-47DE-BCEE-B4F3763BD6DC}" destId="{2245BA91-C5E7-43A8-98F8-605D7ACA4FC9}" srcOrd="4" destOrd="0" parTransId="{8DDDB650-C3DA-4587-AF83-029BFF9D0E5C}" sibTransId="{FBD375B6-E57C-453F-9878-14F886B71507}"/>
    <dgm:cxn modelId="{094CF28D-565B-44A1-AA4E-B752DE334BF9}" type="presOf" srcId="{CA21DE2D-3F87-47DE-BCEE-B4F3763BD6DC}" destId="{9BFFFEDB-5884-408B-BB36-3B8E9A039CB2}" srcOrd="0" destOrd="0" presId="urn:microsoft.com/office/officeart/2005/8/layout/process1"/>
    <dgm:cxn modelId="{ECD4528E-44B0-4398-9849-F239BA690E89}" srcId="{CA21DE2D-3F87-47DE-BCEE-B4F3763BD6DC}" destId="{326D70C5-BE07-41A0-954E-2F563E1AC3FF}" srcOrd="3" destOrd="0" parTransId="{998CB260-2D4B-4CE9-BC16-53ABDA5A1FCB}" sibTransId="{C4609887-A12C-42A1-836B-D5094BB8A176}"/>
    <dgm:cxn modelId="{F17AE2AE-31F5-460C-A521-CE3CD18A4839}" srcId="{CA21DE2D-3F87-47DE-BCEE-B4F3763BD6DC}" destId="{2D29B952-F8A6-47FB-96AE-54AB65474D02}" srcOrd="0" destOrd="0" parTransId="{E158ACC5-50A6-47B4-BC54-63D4C1B0CE9D}" sibTransId="{E19113BD-C933-4838-8B44-E74CECB70062}"/>
    <dgm:cxn modelId="{71A9A9B0-7727-4FFF-9DB3-11F770CE1F07}" type="presOf" srcId="{326D70C5-BE07-41A0-954E-2F563E1AC3FF}" destId="{99AFDDFA-23CA-4491-B518-52369AC7BE84}" srcOrd="0" destOrd="0" presId="urn:microsoft.com/office/officeart/2005/8/layout/process1"/>
    <dgm:cxn modelId="{93B285B1-4B4E-48BD-8016-45538D651D5E}" type="presOf" srcId="{05D31EEB-762F-4174-A6AC-770531B48701}" destId="{B3D97ED5-FF25-478A-B95E-1C537A0ADF9A}" srcOrd="1" destOrd="0" presId="urn:microsoft.com/office/officeart/2005/8/layout/process1"/>
    <dgm:cxn modelId="{F57236B7-BED3-44F4-8321-782CC7E2370A}" type="presOf" srcId="{C4609887-A12C-42A1-836B-D5094BB8A176}" destId="{F266EB0A-B40A-4878-A316-CC93F6D79B97}" srcOrd="0" destOrd="0" presId="urn:microsoft.com/office/officeart/2005/8/layout/process1"/>
    <dgm:cxn modelId="{167413BB-0231-4B63-B0C3-55F48B89C5CF}" type="presOf" srcId="{9C1824A3-2ECC-49CA-9016-DCC124CF1373}" destId="{1BE35538-7EB7-4F5F-91F7-44DE4A43DA00}" srcOrd="1" destOrd="0" presId="urn:microsoft.com/office/officeart/2005/8/layout/process1"/>
    <dgm:cxn modelId="{5E8CCAC8-4558-4519-BC5C-2FC5CF9DA114}" type="presOf" srcId="{39B0C329-4B03-4AB3-822A-E1C0115ACC96}" destId="{82F775E3-255B-415C-B705-09A00FD22F52}" srcOrd="0" destOrd="0" presId="urn:microsoft.com/office/officeart/2005/8/layout/process1"/>
    <dgm:cxn modelId="{6EA73BD3-EC7A-4467-85BC-A588934A29C0}" type="presOf" srcId="{2245BA91-C5E7-43A8-98F8-605D7ACA4FC9}" destId="{3B1063E1-8DAB-4765-924C-6B34E82488C9}" srcOrd="0" destOrd="0" presId="urn:microsoft.com/office/officeart/2005/8/layout/process1"/>
    <dgm:cxn modelId="{D6F63C41-7385-4EA6-B65E-1C8A277F9648}" type="presParOf" srcId="{9BFFFEDB-5884-408B-BB36-3B8E9A039CB2}" destId="{13EFF42C-D956-4D0E-83AF-826E4D088443}" srcOrd="0" destOrd="0" presId="urn:microsoft.com/office/officeart/2005/8/layout/process1"/>
    <dgm:cxn modelId="{418F13D0-4A30-4D77-A0F9-B2748D76D9E6}" type="presParOf" srcId="{9BFFFEDB-5884-408B-BB36-3B8E9A039CB2}" destId="{52C1F015-568F-4AE9-883B-6D27CD0EFF84}" srcOrd="1" destOrd="0" presId="urn:microsoft.com/office/officeart/2005/8/layout/process1"/>
    <dgm:cxn modelId="{E4777078-4709-4880-9C02-3E299BFAF51A}" type="presParOf" srcId="{52C1F015-568F-4AE9-883B-6D27CD0EFF84}" destId="{09E55FEA-75D3-4D10-8F9E-0A524D2686EB}" srcOrd="0" destOrd="0" presId="urn:microsoft.com/office/officeart/2005/8/layout/process1"/>
    <dgm:cxn modelId="{26DAD3E6-9B54-4969-B746-6B8634E2D91E}" type="presParOf" srcId="{9BFFFEDB-5884-408B-BB36-3B8E9A039CB2}" destId="{4B0F12EA-2F55-493E-A4E8-E5E9454116CF}" srcOrd="2" destOrd="0" presId="urn:microsoft.com/office/officeart/2005/8/layout/process1"/>
    <dgm:cxn modelId="{4E629411-38BB-4235-B465-B0D3EE4B3344}" type="presParOf" srcId="{9BFFFEDB-5884-408B-BB36-3B8E9A039CB2}" destId="{496F46E1-25F1-4416-A9AA-AB372508D760}" srcOrd="3" destOrd="0" presId="urn:microsoft.com/office/officeart/2005/8/layout/process1"/>
    <dgm:cxn modelId="{50EDB672-9561-4F0D-B57B-8D13D6955BCB}" type="presParOf" srcId="{496F46E1-25F1-4416-A9AA-AB372508D760}" destId="{1BE35538-7EB7-4F5F-91F7-44DE4A43DA00}" srcOrd="0" destOrd="0" presId="urn:microsoft.com/office/officeart/2005/8/layout/process1"/>
    <dgm:cxn modelId="{A4294601-AAC4-46A2-B35B-CB97AAB90FB2}" type="presParOf" srcId="{9BFFFEDB-5884-408B-BB36-3B8E9A039CB2}" destId="{82F775E3-255B-415C-B705-09A00FD22F52}" srcOrd="4" destOrd="0" presId="urn:microsoft.com/office/officeart/2005/8/layout/process1"/>
    <dgm:cxn modelId="{92776BBC-3BAA-436A-AB6D-D05349264112}" type="presParOf" srcId="{9BFFFEDB-5884-408B-BB36-3B8E9A039CB2}" destId="{4CAF6088-7561-4784-8A8E-58C1EC598CAC}" srcOrd="5" destOrd="0" presId="urn:microsoft.com/office/officeart/2005/8/layout/process1"/>
    <dgm:cxn modelId="{55BB9A8A-20DB-40B9-A259-1257761BB480}" type="presParOf" srcId="{4CAF6088-7561-4784-8A8E-58C1EC598CAC}" destId="{B3D97ED5-FF25-478A-B95E-1C537A0ADF9A}" srcOrd="0" destOrd="0" presId="urn:microsoft.com/office/officeart/2005/8/layout/process1"/>
    <dgm:cxn modelId="{223937EA-AD1B-409B-83CC-D050F4EC97F9}" type="presParOf" srcId="{9BFFFEDB-5884-408B-BB36-3B8E9A039CB2}" destId="{99AFDDFA-23CA-4491-B518-52369AC7BE84}" srcOrd="6" destOrd="0" presId="urn:microsoft.com/office/officeart/2005/8/layout/process1"/>
    <dgm:cxn modelId="{0B2B5226-8C61-45A4-8533-A5D65043E399}" type="presParOf" srcId="{9BFFFEDB-5884-408B-BB36-3B8E9A039CB2}" destId="{F266EB0A-B40A-4878-A316-CC93F6D79B97}" srcOrd="7" destOrd="0" presId="urn:microsoft.com/office/officeart/2005/8/layout/process1"/>
    <dgm:cxn modelId="{B3461958-A985-4184-B9B7-F8F783938383}" type="presParOf" srcId="{F266EB0A-B40A-4878-A316-CC93F6D79B97}" destId="{873D0BA5-BB19-4E4D-B2E2-E91289CF4ED2}" srcOrd="0" destOrd="0" presId="urn:microsoft.com/office/officeart/2005/8/layout/process1"/>
    <dgm:cxn modelId="{4B20A317-B4F3-4D13-9CC5-FB9F44BD286B}" type="presParOf" srcId="{9BFFFEDB-5884-408B-BB36-3B8E9A039CB2}" destId="{3B1063E1-8DAB-4765-924C-6B34E82488C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FF42C-D956-4D0E-83AF-826E4D088443}">
      <dsp:nvSpPr>
        <dsp:cNvPr id="0" name=""/>
        <dsp:cNvSpPr/>
      </dsp:nvSpPr>
      <dsp:spPr>
        <a:xfrm>
          <a:off x="4197" y="486462"/>
          <a:ext cx="1301282" cy="78076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Text Preprocessing</a:t>
          </a:r>
          <a:endParaRPr lang="id-ID" sz="1400" kern="1200"/>
        </a:p>
      </dsp:txBody>
      <dsp:txXfrm>
        <a:off x="27065" y="509330"/>
        <a:ext cx="1255546" cy="735033"/>
      </dsp:txXfrm>
    </dsp:sp>
    <dsp:sp modelId="{52C1F015-568F-4AE9-883B-6D27CD0EFF84}">
      <dsp:nvSpPr>
        <dsp:cNvPr id="0" name=""/>
        <dsp:cNvSpPr/>
      </dsp:nvSpPr>
      <dsp:spPr>
        <a:xfrm>
          <a:off x="1435608" y="715488"/>
          <a:ext cx="275871" cy="3227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1435608" y="780032"/>
        <a:ext cx="193110" cy="193630"/>
      </dsp:txXfrm>
    </dsp:sp>
    <dsp:sp modelId="{4B0F12EA-2F55-493E-A4E8-E5E9454116CF}">
      <dsp:nvSpPr>
        <dsp:cNvPr id="0" name=""/>
        <dsp:cNvSpPr/>
      </dsp:nvSpPr>
      <dsp:spPr>
        <a:xfrm>
          <a:off x="1825993" y="486462"/>
          <a:ext cx="1301282" cy="780769"/>
        </a:xfrm>
        <a:prstGeom prst="roundRect">
          <a:avLst>
            <a:gd name="adj" fmla="val 10000"/>
          </a:avLst>
        </a:prstGeom>
        <a:solidFill>
          <a:schemeClr val="accent5">
            <a:hueOff val="-2812777"/>
            <a:satOff val="7143"/>
            <a:lumOff val="15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Feature Extraction</a:t>
          </a:r>
          <a:endParaRPr lang="id-ID" sz="1400" kern="1200"/>
        </a:p>
      </dsp:txBody>
      <dsp:txXfrm>
        <a:off x="1848861" y="509330"/>
        <a:ext cx="1255546" cy="735033"/>
      </dsp:txXfrm>
    </dsp:sp>
    <dsp:sp modelId="{496F46E1-25F1-4416-A9AA-AB372508D760}">
      <dsp:nvSpPr>
        <dsp:cNvPr id="0" name=""/>
        <dsp:cNvSpPr/>
      </dsp:nvSpPr>
      <dsp:spPr>
        <a:xfrm>
          <a:off x="3257403" y="715488"/>
          <a:ext cx="275871" cy="322718"/>
        </a:xfrm>
        <a:prstGeom prst="rightArrow">
          <a:avLst>
            <a:gd name="adj1" fmla="val 60000"/>
            <a:gd name="adj2" fmla="val 50000"/>
          </a:avLst>
        </a:prstGeom>
        <a:solidFill>
          <a:schemeClr val="accent5">
            <a:hueOff val="-3750369"/>
            <a:satOff val="9524"/>
            <a:lumOff val="20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3257403" y="780032"/>
        <a:ext cx="193110" cy="193630"/>
      </dsp:txXfrm>
    </dsp:sp>
    <dsp:sp modelId="{82F775E3-255B-415C-B705-09A00FD22F52}">
      <dsp:nvSpPr>
        <dsp:cNvPr id="0" name=""/>
        <dsp:cNvSpPr/>
      </dsp:nvSpPr>
      <dsp:spPr>
        <a:xfrm>
          <a:off x="3647788" y="486462"/>
          <a:ext cx="1301282" cy="780769"/>
        </a:xfrm>
        <a:prstGeom prst="roundRect">
          <a:avLst>
            <a:gd name="adj" fmla="val 10000"/>
          </a:avLst>
        </a:prstGeom>
        <a:solidFill>
          <a:schemeClr val="accent5">
            <a:hueOff val="-5625554"/>
            <a:satOff val="14286"/>
            <a:lumOff val="30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Modeling </a:t>
          </a:r>
          <a:endParaRPr lang="id-ID" sz="1400" kern="1200"/>
        </a:p>
      </dsp:txBody>
      <dsp:txXfrm>
        <a:off x="3670656" y="509330"/>
        <a:ext cx="1255546" cy="735033"/>
      </dsp:txXfrm>
    </dsp:sp>
    <dsp:sp modelId="{4CAF6088-7561-4784-8A8E-58C1EC598CAC}">
      <dsp:nvSpPr>
        <dsp:cNvPr id="0" name=""/>
        <dsp:cNvSpPr/>
      </dsp:nvSpPr>
      <dsp:spPr>
        <a:xfrm>
          <a:off x="5079198" y="715488"/>
          <a:ext cx="275871" cy="322718"/>
        </a:xfrm>
        <a:prstGeom prst="rightArrow">
          <a:avLst>
            <a:gd name="adj1" fmla="val 60000"/>
            <a:gd name="adj2" fmla="val 50000"/>
          </a:avLst>
        </a:prstGeom>
        <a:solidFill>
          <a:schemeClr val="accent5">
            <a:hueOff val="-7500739"/>
            <a:satOff val="19048"/>
            <a:lumOff val="40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5079198" y="780032"/>
        <a:ext cx="193110" cy="193630"/>
      </dsp:txXfrm>
    </dsp:sp>
    <dsp:sp modelId="{99AFDDFA-23CA-4491-B518-52369AC7BE84}">
      <dsp:nvSpPr>
        <dsp:cNvPr id="0" name=""/>
        <dsp:cNvSpPr/>
      </dsp:nvSpPr>
      <dsp:spPr>
        <a:xfrm>
          <a:off x="5469583" y="486462"/>
          <a:ext cx="1301282" cy="780769"/>
        </a:xfrm>
        <a:prstGeom prst="roundRect">
          <a:avLst>
            <a:gd name="adj" fmla="val 10000"/>
          </a:avLst>
        </a:prstGeom>
        <a:solidFill>
          <a:schemeClr val="accent5">
            <a:hueOff val="-8438331"/>
            <a:satOff val="21429"/>
            <a:lumOff val="45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Post-Processing</a:t>
          </a:r>
          <a:endParaRPr lang="id-ID" sz="1400" kern="1200"/>
        </a:p>
      </dsp:txBody>
      <dsp:txXfrm>
        <a:off x="5492451" y="509330"/>
        <a:ext cx="1255546" cy="735033"/>
      </dsp:txXfrm>
    </dsp:sp>
    <dsp:sp modelId="{F266EB0A-B40A-4878-A316-CC93F6D79B97}">
      <dsp:nvSpPr>
        <dsp:cNvPr id="0" name=""/>
        <dsp:cNvSpPr/>
      </dsp:nvSpPr>
      <dsp:spPr>
        <a:xfrm>
          <a:off x="6900994" y="715488"/>
          <a:ext cx="275871" cy="322718"/>
        </a:xfrm>
        <a:prstGeom prst="rightArrow">
          <a:avLst>
            <a:gd name="adj1" fmla="val 60000"/>
            <a:gd name="adj2" fmla="val 50000"/>
          </a:avLst>
        </a:prstGeom>
        <a:solidFill>
          <a:schemeClr val="accent5">
            <a:hueOff val="-11251108"/>
            <a:satOff val="28572"/>
            <a:lumOff val="60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6900994" y="780032"/>
        <a:ext cx="193110" cy="193630"/>
      </dsp:txXfrm>
    </dsp:sp>
    <dsp:sp modelId="{3B1063E1-8DAB-4765-924C-6B34E82488C9}">
      <dsp:nvSpPr>
        <dsp:cNvPr id="0" name=""/>
        <dsp:cNvSpPr/>
      </dsp:nvSpPr>
      <dsp:spPr>
        <a:xfrm>
          <a:off x="7291378" y="486462"/>
          <a:ext cx="1301282" cy="780769"/>
        </a:xfrm>
        <a:prstGeom prst="roundRect">
          <a:avLst>
            <a:gd name="adj" fmla="val 10000"/>
          </a:avLst>
        </a:prstGeom>
        <a:solidFill>
          <a:schemeClr val="accent5">
            <a:hueOff val="-11251108"/>
            <a:satOff val="28572"/>
            <a:lumOff val="60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Deployment</a:t>
          </a:r>
          <a:endParaRPr lang="id-ID" sz="1400" kern="1200"/>
        </a:p>
      </dsp:txBody>
      <dsp:txXfrm>
        <a:off x="7314246" y="509330"/>
        <a:ext cx="1255546" cy="7350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469F1023-CC8C-82AF-2C68-0CF5D6A9E1E9}"/>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030DAB6A-8A18-9F29-D4B2-D6F190CCC9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55497FFB-5A38-772C-3996-E8E7603A2B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840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9C654443-87FE-FAD6-9E75-2D801F10CEAD}"/>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C57A9B3A-877D-ACD7-F029-30384359B5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3330DB36-6F10-D6CF-80E4-2A0305D9A1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8040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9003658E-7390-56C1-1BDD-6174058D922D}"/>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FE450AF8-A065-9F23-9FAE-4F492B8FA7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EB8AFD96-1044-AC75-14AE-0286D58551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7159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C86CE18B-F6E9-96A1-290F-9C092A7A8CF4}"/>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88ABF15C-1CCB-6D98-BFF6-0A2BE5CC8A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DE87CD2C-A9A6-FD80-5043-1DA8BF109A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7375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1347A68E-F9D5-0C0E-6A9B-E4B00481917E}"/>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C367E04C-8B1D-DE24-AD98-2655BA0F15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99C7A7D7-CE1A-F6C2-9AE6-43EA0EB8C2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445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23946975-BD75-9B83-9A23-DF59AEEDAE6E}"/>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80CADB1D-E729-9A42-0F6B-F0FE74C39C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8435E342-D5AA-F90E-BB9E-2A20094DDD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8136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0EDFE6F-F4B4-7B3D-A7AD-5943E73AF9BE}"/>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78133C14-DB3E-B6F6-F698-ED48D2449B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75154DC1-C94D-7FCE-F8C1-8308D03BCC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2408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D336E44-EB16-FD64-2770-A413DF05AE51}"/>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D8DE5633-B210-969A-CE5C-752AF241E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585E82E0-29BE-7255-6514-7D18A2A7E8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5062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4202C2DE-194F-247D-7885-2BA12D9B598D}"/>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816E9F5A-5ACE-4C79-7F11-63A91F5B89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509402AC-D574-C7E0-E04A-CF522EFD28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977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08B324E-A4BE-D4A2-1BCF-3812ABB830D4}"/>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3406F7F0-844A-99A6-E7CA-BA93D1BCBC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46AAB683-6750-8027-39D6-DFF2D47E67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8673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9C0E9995-3DA5-97F8-9896-065E25CF7322}"/>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AB68702B-5033-96F3-9891-528A592940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F93B9672-CBDD-2791-6F79-D00E5EB6A3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4620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3B22E725-177F-99E9-4F89-B93B8E15389D}"/>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458A732D-716B-3B61-23F0-4696C19DEA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325FD1C8-7437-B73E-57C0-AB9B043235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1896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1633FDE3-3291-64C8-07CC-E0E19BB76EE4}"/>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BA427B8D-18D1-4E9B-D4FB-2FEFB7A6EE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F9154DDC-2D82-627F-67F0-7B044D6B64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2018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F9FF0C04-3F56-3002-CE98-836A2E5D0B56}"/>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E222A85E-BAA2-B2AD-9616-093941E899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A7223B07-0153-369F-906E-4FDE614BFC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4423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2C1AB6A8-F1AD-B73E-9DCD-092FF82B78BD}"/>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6D8AAFA4-A2BD-5D45-FFC3-61A0D7DDE6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710203F7-3C2D-FBA2-1663-64128D26EB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883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3447D0BE-87E7-8335-8557-A4A1B8CC5306}"/>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93CA70E5-E61D-97C4-3BC9-E64B836D77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7F0CE92A-1368-E5AE-1306-63C3C3B5EC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3669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BF33DB50-7EEA-19A9-F1AF-BA190C168515}"/>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2BB0BDF0-90AC-1DFD-F933-8E314082AF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0BFF6158-4773-47FB-1853-5DE98C3ADD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497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02BABB80-808A-1398-2BC7-A54966D079C4}"/>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BB9CB4BF-778A-78EF-8706-4D07D18307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F6B1C44D-856B-A826-1FE6-82D94001F3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6514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D" dirty="0"/>
              <a:t>https://huggingface.co/transformers/v3.0.2/_modules/transformers/configuration_bert.html#BertConfig</a:t>
            </a:r>
          </a:p>
        </p:txBody>
      </p:sp>
    </p:spTree>
    <p:extLst>
      <p:ext uri="{BB962C8B-B14F-4D97-AF65-F5344CB8AC3E}">
        <p14:creationId xmlns:p14="http://schemas.microsoft.com/office/powerpoint/2010/main" val="2147536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D" dirty="0"/>
              <a:t>https://huggingface.co/transformers/v3.0.2/model_doc/bert.html</a:t>
            </a:r>
          </a:p>
        </p:txBody>
      </p:sp>
    </p:spTree>
    <p:extLst>
      <p:ext uri="{BB962C8B-B14F-4D97-AF65-F5344CB8AC3E}">
        <p14:creationId xmlns:p14="http://schemas.microsoft.com/office/powerpoint/2010/main" val="225209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D" dirty="0"/>
              <a:t>https://huggingface.co/transformers/v3.0.2/model_doc/bert.html</a:t>
            </a:r>
          </a:p>
        </p:txBody>
      </p:sp>
    </p:spTree>
    <p:extLst>
      <p:ext uri="{BB962C8B-B14F-4D97-AF65-F5344CB8AC3E}">
        <p14:creationId xmlns:p14="http://schemas.microsoft.com/office/powerpoint/2010/main" val="1094390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FE7A4F88-C0A8-A150-6A6E-898D3032FAE9}"/>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B600D7B7-FF54-DE07-EC3B-CC9F568912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01A249B2-5A6C-6FF6-9E46-9B998A033C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1727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05504CE9-81C5-3CD1-60E2-FDE30D22E97B}"/>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1DA5FB8C-82BA-3A39-A317-0355E4D316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4A608E85-6A08-B9A8-6586-7C47EC6B63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827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B51367A7-CD76-7F06-55BC-088F79A99047}"/>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4C44DF7E-8C13-BB60-E175-BD1016F24F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9D103EAD-0D53-71F2-2DD1-8CFB8E62F1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130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E87A4765-B38A-C09A-53CA-01F257B224D3}"/>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30EE6367-844C-C02F-D47E-425FDA0D55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398FE4B3-1366-6F57-EEEE-B12427CD3F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5221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129BD7A-AFD9-E024-D664-3CD6CE3AD9EC}"/>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DBDA6C6B-5EE2-C706-2C78-7C54A85FD0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38674A0A-E993-89AB-A855-29F6ABF3D4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554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12BE559E-5F0B-C9D6-EB37-944B65BCF673}"/>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D4BAE56A-CF38-0A1F-E4AF-FD89B0ED2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8F3C84B6-43B8-094D-0C43-3340FF0B1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084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59632C4-22E6-0289-EE17-F33E18FA710C}"/>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7E269850-CE0B-278A-6B37-4C4577A213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7D0BD668-ECC2-8AED-FB79-2E28C2CDE4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9995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68361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panose="020B0503050000020004" pitchFamily="34" charset="0"/>
                <a:ea typeface="Fira Sans Extra Condensed" panose="020B0503050000020004" pitchFamily="34" charset="0"/>
                <a:cs typeface="Fira Sans Extra Condensed" panose="020B0503050000020004" pitchFamily="34" charset="0"/>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1810.04805#page=3.64"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Natural_language_processing" TargetMode="External"/><Relationship Id="rId3" Type="http://schemas.openxmlformats.org/officeDocument/2006/relationships/hyperlink" Target="https://en.wikipedia.org/wiki/Language_model" TargetMode="External"/><Relationship Id="rId7" Type="http://schemas.openxmlformats.org/officeDocument/2006/relationships/hyperlink" Target="https://en.wikipedia.org/wiki/Large_language_mode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hyperlink" Target="https://en.wikipedia.org/wiki/Transformer_(machine_learning_model)" TargetMode="External"/><Relationship Id="rId5" Type="http://schemas.openxmlformats.org/officeDocument/2006/relationships/hyperlink" Target="https://en.wikipedia.org/wiki/Self-supervised_learning" TargetMode="External"/><Relationship Id="rId4" Type="http://schemas.openxmlformats.org/officeDocument/2006/relationships/hyperlink" Target="https://en.wikipedia.org/wiki/Google" TargetMode="Externa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https://www.youtube.com/embed/90mGPxR2GgY?feature=oembed" TargetMode="External"/><Relationship Id="rId1" Type="http://schemas.openxmlformats.org/officeDocument/2006/relationships/video" Target="https://www.youtube.com/embed/t45S_MwAcOw?feature=oembed" TargetMode="External"/><Relationship Id="rId5" Type="http://schemas.openxmlformats.org/officeDocument/2006/relationships/image" Target="../media/image17.jpeg"/><Relationship Id="rId4" Type="http://schemas.openxmlformats.org/officeDocument/2006/relationships/image" Target="../media/image1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1706.0376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mchromiak.github.io/articles/2017/Sep/12/Transformer-Attention-is-all-you-need/#.XIWlzBNKjOR" TargetMode="External"/><Relationship Id="rId2" Type="http://schemas.openxmlformats.org/officeDocument/2006/relationships/hyperlink" Target="https://www.youtube.com/watch?v=t45S_MwAcOw&amp;pp=ygUHI25jb2Rlcg%3D%3D" TargetMode="External"/><Relationship Id="rId1" Type="http://schemas.openxmlformats.org/officeDocument/2006/relationships/slideLayout" Target="../slideLayouts/slideLayout4.xml"/><Relationship Id="rId5" Type="http://schemas.openxmlformats.org/officeDocument/2006/relationships/hyperlink" Target="https://towardsdatascience.com/transformers-141e32e69591" TargetMode="External"/><Relationship Id="rId4" Type="http://schemas.openxmlformats.org/officeDocument/2006/relationships/hyperlink" Target="https://jalammar.github.io/illustrated-transformer/"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topics/transformer-model"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mailto:dosen02832@unpam.ac.i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topics/transformer-mode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ibm.com/topics/transformer-mode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7" name="Google Shape;58;p15">
            <a:extLst>
              <a:ext uri="{FF2B5EF4-FFF2-40B4-BE49-F238E27FC236}">
                <a16:creationId xmlns:a16="http://schemas.microsoft.com/office/drawing/2014/main" id="{3FFBE06A-C9A1-4E3B-1215-1AF75CFC83AE}"/>
              </a:ext>
            </a:extLst>
          </p:cNvPr>
          <p:cNvSpPr txBox="1">
            <a:spLocks noGrp="1"/>
          </p:cNvSpPr>
          <p:nvPr>
            <p:ph type="subTitle" idx="1"/>
          </p:nvPr>
        </p:nvSpPr>
        <p:spPr>
          <a:xfrm>
            <a:off x="811966" y="3998347"/>
            <a:ext cx="3607200" cy="692399"/>
          </a:xfrm>
          <a:prstGeom prst="rect">
            <a:avLst/>
          </a:prstGeom>
        </p:spPr>
        <p:txBody>
          <a:bodyPr spcFirstLastPara="1" wrap="square" lIns="91425" tIns="91425" rIns="91425" bIns="91425" anchor="t" anchorCtr="0">
            <a:noAutofit/>
          </a:bodyPr>
          <a:lstStyle/>
          <a:p>
            <a:pPr marL="0" indent="0">
              <a:spcAft>
                <a:spcPts val="1600"/>
              </a:spcAft>
            </a:pPr>
            <a:r>
              <a:rPr lang="en" dirty="0">
                <a:latin typeface="+mj-lt"/>
              </a:rPr>
              <a:t>Dr. Sajarwo Anggai, S.ST., M.T.</a:t>
            </a:r>
            <a:br>
              <a:rPr lang="en-US" dirty="0">
                <a:latin typeface="+mj-lt"/>
              </a:rPr>
            </a:br>
            <a:r>
              <a:rPr lang="en-US" sz="1600" dirty="0"/>
              <a:t>NIDN : 0421108703</a:t>
            </a:r>
          </a:p>
        </p:txBody>
      </p:sp>
      <p:sp>
        <p:nvSpPr>
          <p:cNvPr id="8" name="Google Shape;59;p15">
            <a:extLst>
              <a:ext uri="{FF2B5EF4-FFF2-40B4-BE49-F238E27FC236}">
                <a16:creationId xmlns:a16="http://schemas.microsoft.com/office/drawing/2014/main" id="{018A834A-A4C7-056B-B680-FDBC74286809}"/>
              </a:ext>
            </a:extLst>
          </p:cNvPr>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9" name="Google Shape;60;p15">
            <a:extLst>
              <a:ext uri="{FF2B5EF4-FFF2-40B4-BE49-F238E27FC236}">
                <a16:creationId xmlns:a16="http://schemas.microsoft.com/office/drawing/2014/main" id="{9FEC12CE-BEC5-B468-43FC-076DD3863613}"/>
              </a:ext>
            </a:extLst>
          </p:cNvPr>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10" name="Google Shape;61;p15">
            <a:extLst>
              <a:ext uri="{FF2B5EF4-FFF2-40B4-BE49-F238E27FC236}">
                <a16:creationId xmlns:a16="http://schemas.microsoft.com/office/drawing/2014/main" id="{A907F9EC-D840-5E8B-E6BE-FB7268FEAFBD}"/>
              </a:ext>
            </a:extLst>
          </p:cNvPr>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11" name="Google Shape;62;p15">
            <a:extLst>
              <a:ext uri="{FF2B5EF4-FFF2-40B4-BE49-F238E27FC236}">
                <a16:creationId xmlns:a16="http://schemas.microsoft.com/office/drawing/2014/main" id="{164DE8E5-503B-A24B-94FE-DBCD80775D21}"/>
              </a:ext>
            </a:extLst>
          </p:cNvPr>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12" name="Google Shape;63;p15">
            <a:extLst>
              <a:ext uri="{FF2B5EF4-FFF2-40B4-BE49-F238E27FC236}">
                <a16:creationId xmlns:a16="http://schemas.microsoft.com/office/drawing/2014/main" id="{8EB22D04-135D-F952-66E5-EC7125372085}"/>
              </a:ext>
            </a:extLst>
          </p:cNvPr>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15">
            <a:extLst>
              <a:ext uri="{FF2B5EF4-FFF2-40B4-BE49-F238E27FC236}">
                <a16:creationId xmlns:a16="http://schemas.microsoft.com/office/drawing/2014/main" id="{CD8E4208-E438-DFE2-8F1F-255E95486EEE}"/>
              </a:ext>
            </a:extLst>
          </p:cNvPr>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NLP</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14" name="Google Shape;73;p15">
            <a:extLst>
              <a:ext uri="{FF2B5EF4-FFF2-40B4-BE49-F238E27FC236}">
                <a16:creationId xmlns:a16="http://schemas.microsoft.com/office/drawing/2014/main" id="{1972F8BB-FE56-C23F-DE16-35C1B10C6615}"/>
              </a:ext>
            </a:extLst>
          </p:cNvPr>
          <p:cNvCxnSpPr>
            <a:stCxn id="12" idx="3"/>
            <a:endCxn id="11"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5" name="Google Shape;74;p15">
            <a:extLst>
              <a:ext uri="{FF2B5EF4-FFF2-40B4-BE49-F238E27FC236}">
                <a16:creationId xmlns:a16="http://schemas.microsoft.com/office/drawing/2014/main" id="{79E73E4C-915B-D039-BEB4-7B546FD70294}"/>
              </a:ext>
            </a:extLst>
          </p:cNvPr>
          <p:cNvCxnSpPr>
            <a:stCxn id="12" idx="3"/>
            <a:endCxn id="10"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6" name="Google Shape;75;p15">
            <a:extLst>
              <a:ext uri="{FF2B5EF4-FFF2-40B4-BE49-F238E27FC236}">
                <a16:creationId xmlns:a16="http://schemas.microsoft.com/office/drawing/2014/main" id="{451F7C24-69DD-2862-1EC2-B1B8A46FE8F5}"/>
              </a:ext>
            </a:extLst>
          </p:cNvPr>
          <p:cNvCxnSpPr>
            <a:stCxn id="12" idx="3"/>
            <a:endCxn id="9"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7" name="Google Shape;76;p15">
            <a:extLst>
              <a:ext uri="{FF2B5EF4-FFF2-40B4-BE49-F238E27FC236}">
                <a16:creationId xmlns:a16="http://schemas.microsoft.com/office/drawing/2014/main" id="{8295AF00-3CB5-8986-6B26-F90B706C7A7B}"/>
              </a:ext>
            </a:extLst>
          </p:cNvPr>
          <p:cNvCxnSpPr>
            <a:stCxn id="12" idx="3"/>
            <a:endCxn id="8"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18" name="Google Shape;77;p15">
            <a:extLst>
              <a:ext uri="{FF2B5EF4-FFF2-40B4-BE49-F238E27FC236}">
                <a16:creationId xmlns:a16="http://schemas.microsoft.com/office/drawing/2014/main" id="{56044678-8CAE-0B5F-ACD5-DE474E7BD281}"/>
              </a:ext>
            </a:extLst>
          </p:cNvPr>
          <p:cNvGrpSpPr/>
          <p:nvPr/>
        </p:nvGrpSpPr>
        <p:grpSpPr>
          <a:xfrm>
            <a:off x="5142093" y="3632583"/>
            <a:ext cx="351136" cy="365769"/>
            <a:chOff x="-65129950" y="2646800"/>
            <a:chExt cx="311125" cy="317425"/>
          </a:xfrm>
        </p:grpSpPr>
        <p:sp>
          <p:nvSpPr>
            <p:cNvPr id="19" name="Google Shape;78;p15">
              <a:extLst>
                <a:ext uri="{FF2B5EF4-FFF2-40B4-BE49-F238E27FC236}">
                  <a16:creationId xmlns:a16="http://schemas.microsoft.com/office/drawing/2014/main" id="{0141F368-983E-A514-1E60-F871BC2C487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p15">
              <a:extLst>
                <a:ext uri="{FF2B5EF4-FFF2-40B4-BE49-F238E27FC236}">
                  <a16:creationId xmlns:a16="http://schemas.microsoft.com/office/drawing/2014/main" id="{CF9B92AB-376E-8902-231C-0268A6D46FAB}"/>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p15">
            <a:extLst>
              <a:ext uri="{FF2B5EF4-FFF2-40B4-BE49-F238E27FC236}">
                <a16:creationId xmlns:a16="http://schemas.microsoft.com/office/drawing/2014/main" id="{D0BCEF52-0E11-BDB4-F6D8-B91A8DC45216}"/>
              </a:ext>
            </a:extLst>
          </p:cNvPr>
          <p:cNvGrpSpPr/>
          <p:nvPr/>
        </p:nvGrpSpPr>
        <p:grpSpPr>
          <a:xfrm>
            <a:off x="5965703" y="3632603"/>
            <a:ext cx="365756" cy="365747"/>
            <a:chOff x="1412450" y="1954475"/>
            <a:chExt cx="297750" cy="296175"/>
          </a:xfrm>
        </p:grpSpPr>
        <p:sp>
          <p:nvSpPr>
            <p:cNvPr id="22" name="Google Shape;81;p15">
              <a:extLst>
                <a:ext uri="{FF2B5EF4-FFF2-40B4-BE49-F238E27FC236}">
                  <a16:creationId xmlns:a16="http://schemas.microsoft.com/office/drawing/2014/main" id="{442AB2B1-71C6-83D4-A9F3-0F917BA9261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p15">
              <a:extLst>
                <a:ext uri="{FF2B5EF4-FFF2-40B4-BE49-F238E27FC236}">
                  <a16:creationId xmlns:a16="http://schemas.microsoft.com/office/drawing/2014/main" id="{D14CD7A4-316B-B226-0384-447E19A75F8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p15">
            <a:extLst>
              <a:ext uri="{FF2B5EF4-FFF2-40B4-BE49-F238E27FC236}">
                <a16:creationId xmlns:a16="http://schemas.microsoft.com/office/drawing/2014/main" id="{2234DFB1-6DD2-8552-3277-E998AA6D2E1A}"/>
              </a:ext>
            </a:extLst>
          </p:cNvPr>
          <p:cNvGrpSpPr/>
          <p:nvPr/>
        </p:nvGrpSpPr>
        <p:grpSpPr>
          <a:xfrm>
            <a:off x="6782916" y="3632592"/>
            <a:ext cx="393186" cy="365766"/>
            <a:chOff x="-62890750" y="2296300"/>
            <a:chExt cx="330825" cy="317450"/>
          </a:xfrm>
        </p:grpSpPr>
        <p:sp>
          <p:nvSpPr>
            <p:cNvPr id="25" name="Google Shape;84;p15">
              <a:extLst>
                <a:ext uri="{FF2B5EF4-FFF2-40B4-BE49-F238E27FC236}">
                  <a16:creationId xmlns:a16="http://schemas.microsoft.com/office/drawing/2014/main" id="{1401EB7B-B091-30F8-6F35-C238CB6A4BA3}"/>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p15">
              <a:extLst>
                <a:ext uri="{FF2B5EF4-FFF2-40B4-BE49-F238E27FC236}">
                  <a16:creationId xmlns:a16="http://schemas.microsoft.com/office/drawing/2014/main" id="{50EB913D-901B-6D82-3561-3E6A47E94C45}"/>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p15">
              <a:extLst>
                <a:ext uri="{FF2B5EF4-FFF2-40B4-BE49-F238E27FC236}">
                  <a16:creationId xmlns:a16="http://schemas.microsoft.com/office/drawing/2014/main" id="{F0323E84-DB61-BB63-2897-C66D8365D0BA}"/>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p15">
            <a:extLst>
              <a:ext uri="{FF2B5EF4-FFF2-40B4-BE49-F238E27FC236}">
                <a16:creationId xmlns:a16="http://schemas.microsoft.com/office/drawing/2014/main" id="{168D6A21-B8C7-423D-C918-8F64BA8F8952}"/>
              </a:ext>
            </a:extLst>
          </p:cNvPr>
          <p:cNvGrpSpPr/>
          <p:nvPr/>
        </p:nvGrpSpPr>
        <p:grpSpPr>
          <a:xfrm>
            <a:off x="7627546" y="3632577"/>
            <a:ext cx="365770" cy="365770"/>
            <a:chOff x="-3137650" y="2408950"/>
            <a:chExt cx="291450" cy="292125"/>
          </a:xfrm>
        </p:grpSpPr>
        <p:sp>
          <p:nvSpPr>
            <p:cNvPr id="29" name="Google Shape;88;p15">
              <a:extLst>
                <a:ext uri="{FF2B5EF4-FFF2-40B4-BE49-F238E27FC236}">
                  <a16:creationId xmlns:a16="http://schemas.microsoft.com/office/drawing/2014/main" id="{0E571537-EBFA-C6E8-9599-A11766B740AA}"/>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p15">
              <a:extLst>
                <a:ext uri="{FF2B5EF4-FFF2-40B4-BE49-F238E27FC236}">
                  <a16:creationId xmlns:a16="http://schemas.microsoft.com/office/drawing/2014/main" id="{0EE3365C-D0B7-CC15-90BB-54546D4E8832}"/>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p15">
              <a:extLst>
                <a:ext uri="{FF2B5EF4-FFF2-40B4-BE49-F238E27FC236}">
                  <a16:creationId xmlns:a16="http://schemas.microsoft.com/office/drawing/2014/main" id="{D0D7F7BD-11CB-C5AE-2EA9-8282FD443FA8}"/>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p15">
              <a:extLst>
                <a:ext uri="{FF2B5EF4-FFF2-40B4-BE49-F238E27FC236}">
                  <a16:creationId xmlns:a16="http://schemas.microsoft.com/office/drawing/2014/main" id="{86555385-4CC1-83DC-B897-CB5AE6B0A53B}"/>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p15">
              <a:extLst>
                <a:ext uri="{FF2B5EF4-FFF2-40B4-BE49-F238E27FC236}">
                  <a16:creationId xmlns:a16="http://schemas.microsoft.com/office/drawing/2014/main" id="{44BF13F4-9CF5-C3B4-532D-2D6CC82314F4}"/>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557656B5-F1B6-9C85-02DA-607AC5A5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75" y="1036298"/>
            <a:ext cx="600229" cy="600229"/>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57;p15">
            <a:extLst>
              <a:ext uri="{FF2B5EF4-FFF2-40B4-BE49-F238E27FC236}">
                <a16:creationId xmlns:a16="http://schemas.microsoft.com/office/drawing/2014/main" id="{8C84FDB3-0F3B-BA8B-476E-D3AAE29ADA3F}"/>
              </a:ext>
            </a:extLst>
          </p:cNvPr>
          <p:cNvSpPr txBox="1">
            <a:spLocks noGrp="1"/>
          </p:cNvSpPr>
          <p:nvPr>
            <p:ph type="ctrTitle"/>
          </p:nvPr>
        </p:nvSpPr>
        <p:spPr>
          <a:xfrm>
            <a:off x="637082" y="1629550"/>
            <a:ext cx="4429808" cy="1524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Fira Sans Extra Condensed" panose="020B0503050000020004" pitchFamily="34" charset="0"/>
              </a:rPr>
              <a:t>Advanced NLP</a:t>
            </a:r>
            <a:br>
              <a:rPr lang="en" dirty="0">
                <a:latin typeface="Fira Sans Extra Condensed" panose="020B0503050000020004" pitchFamily="34" charset="0"/>
              </a:rPr>
            </a:br>
            <a:r>
              <a:rPr lang="en" sz="2800" dirty="0">
                <a:latin typeface="Fira Sans Extra Condensed" panose="020B0503050000020004" pitchFamily="34" charset="0"/>
              </a:rPr>
              <a:t>(Transformers – Bag 1)</a:t>
            </a:r>
            <a:endParaRPr dirty="0">
              <a:latin typeface="Fira Sans Extra Condensed" panose="020B05030500000200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9F2A37C4-63AE-DCD1-3D7F-79ABEE458BB4}"/>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8C298FFA-8573-45C1-3DB9-0C8BABDC53FB}"/>
              </a:ext>
            </a:extLst>
          </p:cNvPr>
          <p:cNvSpPr txBox="1">
            <a:spLocks noGrp="1"/>
          </p:cNvSpPr>
          <p:nvPr>
            <p:ph type="title"/>
          </p:nvPr>
        </p:nvSpPr>
        <p:spPr>
          <a:xfrm>
            <a:off x="457200" y="57271"/>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Nunito" pitchFamily="2" charset="0"/>
              </a:rPr>
              <a:t>Komponen</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BCE5A94-4E96-A5B6-A176-F6F0A11D021D}"/>
              </a:ext>
            </a:extLst>
          </p:cNvPr>
          <p:cNvSpPr txBox="1"/>
          <p:nvPr/>
        </p:nvSpPr>
        <p:spPr>
          <a:xfrm>
            <a:off x="6144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https://neptune.ai/blog/bert-and-the-transformer-architecture/</a:t>
            </a:r>
          </a:p>
        </p:txBody>
      </p:sp>
      <p:pic>
        <p:nvPicPr>
          <p:cNvPr id="4" name="Picture 3">
            <a:extLst>
              <a:ext uri="{FF2B5EF4-FFF2-40B4-BE49-F238E27FC236}">
                <a16:creationId xmlns:a16="http://schemas.microsoft.com/office/drawing/2014/main" id="{74565114-A94A-9110-0C7F-B936E7C52651}"/>
              </a:ext>
            </a:extLst>
          </p:cNvPr>
          <p:cNvPicPr>
            <a:picLocks noChangeAspect="1"/>
          </p:cNvPicPr>
          <p:nvPr/>
        </p:nvPicPr>
        <p:blipFill>
          <a:blip r:embed="rId3"/>
          <a:stretch>
            <a:fillRect/>
          </a:stretch>
        </p:blipFill>
        <p:spPr>
          <a:xfrm>
            <a:off x="1073402" y="557869"/>
            <a:ext cx="6997196" cy="4027761"/>
          </a:xfrm>
          <a:prstGeom prst="rect">
            <a:avLst/>
          </a:prstGeom>
        </p:spPr>
      </p:pic>
    </p:spTree>
    <p:extLst>
      <p:ext uri="{BB962C8B-B14F-4D97-AF65-F5344CB8AC3E}">
        <p14:creationId xmlns:p14="http://schemas.microsoft.com/office/powerpoint/2010/main" val="122147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702998E2-5E70-10C7-BDC0-2160F2D9B606}"/>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EC781D46-243A-5E7C-7852-13FF73BDEB07}"/>
              </a:ext>
            </a:extLst>
          </p:cNvPr>
          <p:cNvSpPr txBox="1">
            <a:spLocks noGrp="1"/>
          </p:cNvSpPr>
          <p:nvPr>
            <p:ph type="title"/>
          </p:nvPr>
        </p:nvSpPr>
        <p:spPr>
          <a:xfrm>
            <a:off x="3117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Nunito" pitchFamily="2" charset="0"/>
              </a:rPr>
              <a:t>Komponen</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3B90C652-5EA4-3539-EC00-407D01BEBD6C}"/>
              </a:ext>
            </a:extLst>
          </p:cNvPr>
          <p:cNvSpPr>
            <a:spLocks noGrp="1"/>
          </p:cNvSpPr>
          <p:nvPr>
            <p:ph type="body" idx="1"/>
          </p:nvPr>
        </p:nvSpPr>
        <p:spPr/>
        <p:txBody>
          <a:bodyPr/>
          <a:lstStyle/>
          <a:p>
            <a:pPr marL="114300" indent="0">
              <a:buNone/>
            </a:pPr>
            <a:r>
              <a:rPr lang="en-GB" dirty="0"/>
              <a:t>Each of these parts can be used independently, depending on the task:</a:t>
            </a:r>
          </a:p>
          <a:p>
            <a:endParaRPr lang="en-GB" dirty="0"/>
          </a:p>
          <a:p>
            <a:pPr algn="just"/>
            <a:r>
              <a:rPr lang="en-GB" dirty="0"/>
              <a:t>Encoder-only models: Good for tasks that require understanding of the input, such as sentence classification and named entity recognition.</a:t>
            </a:r>
          </a:p>
          <a:p>
            <a:pPr algn="just"/>
            <a:r>
              <a:rPr lang="en-GB" dirty="0"/>
              <a:t>Decoder-only models: Good for generative tasks such as text generation.</a:t>
            </a:r>
          </a:p>
          <a:p>
            <a:pPr algn="just"/>
            <a:r>
              <a:rPr lang="en-GB" dirty="0"/>
              <a:t>Encoder-decoder models or sequence-to-sequence models: Good for generative tasks that require an input, such as translation or summarization.</a:t>
            </a:r>
            <a:endParaRPr lang="en-ID" dirty="0"/>
          </a:p>
        </p:txBody>
      </p:sp>
      <p:sp>
        <p:nvSpPr>
          <p:cNvPr id="3" name="TextBox 2">
            <a:extLst>
              <a:ext uri="{FF2B5EF4-FFF2-40B4-BE49-F238E27FC236}">
                <a16:creationId xmlns:a16="http://schemas.microsoft.com/office/drawing/2014/main" id="{68FF7836-0100-A3AD-8446-C0787FC5E966}"/>
              </a:ext>
            </a:extLst>
          </p:cNvPr>
          <p:cNvSpPr txBox="1"/>
          <p:nvPr/>
        </p:nvSpPr>
        <p:spPr>
          <a:xfrm>
            <a:off x="6144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https://aws.amazon.com/what-is/transformers-in-artificial-intelligence/</a:t>
            </a:r>
          </a:p>
        </p:txBody>
      </p:sp>
    </p:spTree>
    <p:extLst>
      <p:ext uri="{BB962C8B-B14F-4D97-AF65-F5344CB8AC3E}">
        <p14:creationId xmlns:p14="http://schemas.microsoft.com/office/powerpoint/2010/main" val="148301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47CFFD70-5114-E472-5627-195B852E0D04}"/>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87327D78-12BF-AAEE-7A84-E8CB7C7BDE96}"/>
              </a:ext>
            </a:extLst>
          </p:cNvPr>
          <p:cNvSpPr txBox="1">
            <a:spLocks noGrp="1"/>
          </p:cNvSpPr>
          <p:nvPr>
            <p:ph type="title"/>
          </p:nvPr>
        </p:nvSpPr>
        <p:spPr>
          <a:xfrm>
            <a:off x="457198" y="24999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Nunito" pitchFamily="2" charset="0"/>
              </a:rPr>
              <a:t>Komponen</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BA854E2-BC8A-CCAD-8FCC-9738992C573C}"/>
              </a:ext>
            </a:extLst>
          </p:cNvPr>
          <p:cNvSpPr txBox="1"/>
          <p:nvPr/>
        </p:nvSpPr>
        <p:spPr>
          <a:xfrm>
            <a:off x="553062" y="731498"/>
            <a:ext cx="8037871" cy="3139321"/>
          </a:xfrm>
          <a:prstGeom prst="rect">
            <a:avLst/>
          </a:prstGeom>
          <a:noFill/>
        </p:spPr>
        <p:txBody>
          <a:bodyPr wrap="square">
            <a:spAutoFit/>
          </a:bodyPr>
          <a:lstStyle/>
          <a:p>
            <a:pPr algn="just"/>
            <a:r>
              <a:rPr lang="en-GB" sz="1800" dirty="0">
                <a:latin typeface="Nunito" pitchFamily="2" charset="0"/>
              </a:rPr>
              <a:t>The Transformer architecture was originally designed for translation. During training, the encoder receives inputs (sentences) in a certain language, while the decoder receives the same sentences in the desired target language. In the encoder, the attention layers can use all the words in a sentence (since, as we just saw, the translation of a given word can be dependent on what is after as well as before it in the sentence). The decoder, however, works sequentially and can only pay attention to the words in the sentence that it has already translated (so, only the words before the word currently being generated). For example, when we have predicted the first three words of the translated target, we give them to the decoder which then uses all the inputs of the encoder to try to predict the fourth word.</a:t>
            </a:r>
          </a:p>
        </p:txBody>
      </p:sp>
      <p:sp>
        <p:nvSpPr>
          <p:cNvPr id="3" name="TextBox 2">
            <a:extLst>
              <a:ext uri="{FF2B5EF4-FFF2-40B4-BE49-F238E27FC236}">
                <a16:creationId xmlns:a16="http://schemas.microsoft.com/office/drawing/2014/main" id="{E6B2F7DE-4B39-C336-5DF8-2B186317AD6E}"/>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https://aws.amazon.com/what-is/transformers-in-artificial-intelligence/</a:t>
            </a:r>
          </a:p>
        </p:txBody>
      </p:sp>
    </p:spTree>
    <p:extLst>
      <p:ext uri="{BB962C8B-B14F-4D97-AF65-F5344CB8AC3E}">
        <p14:creationId xmlns:p14="http://schemas.microsoft.com/office/powerpoint/2010/main" val="406049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ED8BC462-298E-A1E4-99C4-0911D9628EEE}"/>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9EF905E4-2393-F0EB-DAC2-F7097D321303}"/>
              </a:ext>
            </a:extLst>
          </p:cNvPr>
          <p:cNvSpPr txBox="1">
            <a:spLocks noGrp="1"/>
          </p:cNvSpPr>
          <p:nvPr>
            <p:ph type="title"/>
          </p:nvPr>
        </p:nvSpPr>
        <p:spPr>
          <a:xfrm>
            <a:off x="457198" y="24999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Transformers are language models</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A396D75B-0E9E-07C7-130D-E9605399A302}"/>
              </a:ext>
            </a:extLst>
          </p:cNvPr>
          <p:cNvSpPr txBox="1"/>
          <p:nvPr/>
        </p:nvSpPr>
        <p:spPr>
          <a:xfrm>
            <a:off x="553062" y="969328"/>
            <a:ext cx="8037871" cy="2862322"/>
          </a:xfrm>
          <a:prstGeom prst="rect">
            <a:avLst/>
          </a:prstGeom>
          <a:noFill/>
        </p:spPr>
        <p:txBody>
          <a:bodyPr wrap="square">
            <a:spAutoFit/>
          </a:bodyPr>
          <a:lstStyle/>
          <a:p>
            <a:pPr algn="just"/>
            <a:r>
              <a:rPr lang="en-GB" sz="1800" dirty="0">
                <a:latin typeface="Nunito" pitchFamily="2" charset="0"/>
              </a:rPr>
              <a:t>All the Transformer models mentioned above (GPT, BERT, BART, T5, etc.) have been trained as language models. This means they have been trained on large amounts of raw text in a self-supervised fashion. Self-supervised learning is a type of training in which the objective is automatically computed from the inputs of the model. That means that humans are not needed to label the data!</a:t>
            </a:r>
          </a:p>
          <a:p>
            <a:pPr algn="just"/>
            <a:endParaRPr lang="en-GB" sz="1800" dirty="0">
              <a:latin typeface="Nunito" pitchFamily="2" charset="0"/>
            </a:endParaRPr>
          </a:p>
          <a:p>
            <a:pPr algn="just"/>
            <a:r>
              <a:rPr lang="en-GB" sz="1800" dirty="0">
                <a:latin typeface="Nunito" pitchFamily="2" charset="0"/>
              </a:rPr>
              <a:t>An example of a task is predicting the next word in a sentence having read the n previous words. This is called causal language </a:t>
            </a:r>
            <a:r>
              <a:rPr lang="en-GB" sz="1800" dirty="0" err="1">
                <a:latin typeface="Nunito" pitchFamily="2" charset="0"/>
              </a:rPr>
              <a:t>modeling</a:t>
            </a:r>
            <a:r>
              <a:rPr lang="en-GB" sz="1800" dirty="0">
                <a:latin typeface="Nunito" pitchFamily="2" charset="0"/>
              </a:rPr>
              <a:t> because the output depends on the past and present inputs, but not the future ones.</a:t>
            </a:r>
          </a:p>
        </p:txBody>
      </p:sp>
      <p:sp>
        <p:nvSpPr>
          <p:cNvPr id="2" name="TextBox 1">
            <a:extLst>
              <a:ext uri="{FF2B5EF4-FFF2-40B4-BE49-F238E27FC236}">
                <a16:creationId xmlns:a16="http://schemas.microsoft.com/office/drawing/2014/main" id="{730F10BC-F621-8CE7-9D9E-26E2E52F4E3F}"/>
              </a:ext>
            </a:extLst>
          </p:cNvPr>
          <p:cNvSpPr txBox="1"/>
          <p:nvPr/>
        </p:nvSpPr>
        <p:spPr>
          <a:xfrm>
            <a:off x="614459"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https://aws.amazon.com/what-is/transformers-in-artificial-intelligence/</a:t>
            </a:r>
          </a:p>
        </p:txBody>
      </p:sp>
    </p:spTree>
    <p:extLst>
      <p:ext uri="{BB962C8B-B14F-4D97-AF65-F5344CB8AC3E}">
        <p14:creationId xmlns:p14="http://schemas.microsoft.com/office/powerpoint/2010/main" val="209076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80242F18-5B6C-3CDF-EAB4-72CBEF52C2B1}"/>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23B07C5F-86D0-7BAC-8516-059F2FA4F8B4}"/>
              </a:ext>
            </a:extLst>
          </p:cNvPr>
          <p:cNvSpPr txBox="1">
            <a:spLocks noGrp="1"/>
          </p:cNvSpPr>
          <p:nvPr>
            <p:ph type="title"/>
          </p:nvPr>
        </p:nvSpPr>
        <p:spPr>
          <a:xfrm>
            <a:off x="457198" y="24999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Transformers are language models</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EA81827-63C3-45B7-7E93-776034EF1E37}"/>
              </a:ext>
            </a:extLst>
          </p:cNvPr>
          <p:cNvSpPr txBox="1"/>
          <p:nvPr/>
        </p:nvSpPr>
        <p:spPr>
          <a:xfrm>
            <a:off x="690584"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https://aws.amazon.com/what-is/transformers-in-artificial-intelligence/</a:t>
            </a:r>
          </a:p>
        </p:txBody>
      </p:sp>
      <p:pic>
        <p:nvPicPr>
          <p:cNvPr id="5" name="Picture 4">
            <a:extLst>
              <a:ext uri="{FF2B5EF4-FFF2-40B4-BE49-F238E27FC236}">
                <a16:creationId xmlns:a16="http://schemas.microsoft.com/office/drawing/2014/main" id="{C7491F71-168F-1E8A-6B19-3FC4A0A92A7C}"/>
              </a:ext>
            </a:extLst>
          </p:cNvPr>
          <p:cNvPicPr>
            <a:picLocks noChangeAspect="1"/>
          </p:cNvPicPr>
          <p:nvPr/>
        </p:nvPicPr>
        <p:blipFill>
          <a:blip r:embed="rId3"/>
          <a:stretch>
            <a:fillRect/>
          </a:stretch>
        </p:blipFill>
        <p:spPr>
          <a:xfrm>
            <a:off x="690584" y="819576"/>
            <a:ext cx="7777554" cy="2980672"/>
          </a:xfrm>
          <a:prstGeom prst="rect">
            <a:avLst/>
          </a:prstGeom>
        </p:spPr>
      </p:pic>
    </p:spTree>
    <p:extLst>
      <p:ext uri="{BB962C8B-B14F-4D97-AF65-F5344CB8AC3E}">
        <p14:creationId xmlns:p14="http://schemas.microsoft.com/office/powerpoint/2010/main" val="2824094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22387B89-3721-021B-E3C5-6D7CE758DD55}"/>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F68E6BA8-9367-7B81-719E-5BC1543F084B}"/>
              </a:ext>
            </a:extLst>
          </p:cNvPr>
          <p:cNvSpPr txBox="1">
            <a:spLocks noGrp="1"/>
          </p:cNvSpPr>
          <p:nvPr>
            <p:ph type="title"/>
          </p:nvPr>
        </p:nvSpPr>
        <p:spPr>
          <a:xfrm>
            <a:off x="3117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Transformers are language models</a:t>
            </a:r>
            <a:endParaRPr dirty="0">
              <a:solidFill>
                <a:schemeClr val="dk1"/>
              </a:solidFill>
              <a:latin typeface="Nunito" pitchFamily="2"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44393BB-793A-26D0-02E9-C28CAD1FBC32}"/>
              </a:ext>
            </a:extLst>
          </p:cNvPr>
          <p:cNvPicPr>
            <a:picLocks noChangeAspect="1"/>
          </p:cNvPicPr>
          <p:nvPr/>
        </p:nvPicPr>
        <p:blipFill>
          <a:blip r:embed="rId3"/>
          <a:stretch>
            <a:fillRect/>
          </a:stretch>
        </p:blipFill>
        <p:spPr>
          <a:xfrm>
            <a:off x="76122" y="1661895"/>
            <a:ext cx="8949125" cy="2579732"/>
          </a:xfrm>
          <a:prstGeom prst="rect">
            <a:avLst/>
          </a:prstGeom>
        </p:spPr>
      </p:pic>
      <p:sp>
        <p:nvSpPr>
          <p:cNvPr id="3" name="Text Placeholder 2">
            <a:extLst>
              <a:ext uri="{FF2B5EF4-FFF2-40B4-BE49-F238E27FC236}">
                <a16:creationId xmlns:a16="http://schemas.microsoft.com/office/drawing/2014/main" id="{9D59A7C5-7B8D-7142-E6FB-B94A2F8843A0}"/>
              </a:ext>
            </a:extLst>
          </p:cNvPr>
          <p:cNvSpPr>
            <a:spLocks noGrp="1"/>
          </p:cNvSpPr>
          <p:nvPr>
            <p:ph type="body" idx="1"/>
          </p:nvPr>
        </p:nvSpPr>
        <p:spPr>
          <a:xfrm>
            <a:off x="311700" y="901873"/>
            <a:ext cx="8520600" cy="3416400"/>
          </a:xfrm>
        </p:spPr>
        <p:txBody>
          <a:bodyPr/>
          <a:lstStyle/>
          <a:p>
            <a:pPr marL="114300" indent="0">
              <a:buNone/>
            </a:pPr>
            <a:r>
              <a:rPr lang="en-GB" dirty="0">
                <a:latin typeface="Nunito" pitchFamily="2" charset="0"/>
              </a:rPr>
              <a:t>Another example is masked language </a:t>
            </a:r>
            <a:r>
              <a:rPr lang="en-GB" dirty="0" err="1">
                <a:latin typeface="Nunito" pitchFamily="2" charset="0"/>
              </a:rPr>
              <a:t>modeling</a:t>
            </a:r>
            <a:r>
              <a:rPr lang="en-GB" dirty="0">
                <a:latin typeface="Nunito" pitchFamily="2" charset="0"/>
              </a:rPr>
              <a:t>, in which the model predicts a masked word in the sentence.</a:t>
            </a:r>
            <a:endParaRPr lang="en-ID" dirty="0">
              <a:latin typeface="Nunito" pitchFamily="2" charset="0"/>
            </a:endParaRPr>
          </a:p>
        </p:txBody>
      </p:sp>
      <p:sp>
        <p:nvSpPr>
          <p:cNvPr id="2" name="TextBox 1">
            <a:extLst>
              <a:ext uri="{FF2B5EF4-FFF2-40B4-BE49-F238E27FC236}">
                <a16:creationId xmlns:a16="http://schemas.microsoft.com/office/drawing/2014/main" id="{E1FBB698-EDA5-260A-83F4-33D292E23142}"/>
              </a:ext>
            </a:extLst>
          </p:cNvPr>
          <p:cNvSpPr txBox="1"/>
          <p:nvPr/>
        </p:nvSpPr>
        <p:spPr>
          <a:xfrm>
            <a:off x="690584"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https://aws.amazon.com/what-is/transformers-in-artificial-intelligence/</a:t>
            </a:r>
          </a:p>
        </p:txBody>
      </p:sp>
    </p:spTree>
    <p:extLst>
      <p:ext uri="{BB962C8B-B14F-4D97-AF65-F5344CB8AC3E}">
        <p14:creationId xmlns:p14="http://schemas.microsoft.com/office/powerpoint/2010/main" val="20663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592A0F93-0EC3-CAF0-8595-E4641E9C7393}"/>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14B06C36-3EFE-A9A1-5852-470FB0E804FA}"/>
              </a:ext>
            </a:extLst>
          </p:cNvPr>
          <p:cNvSpPr txBox="1">
            <a:spLocks noGrp="1"/>
          </p:cNvSpPr>
          <p:nvPr>
            <p:ph type="title"/>
          </p:nvPr>
        </p:nvSpPr>
        <p:spPr>
          <a:xfrm>
            <a:off x="457198" y="24999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Transformers are language models</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ABC2C41-59CC-4706-6A46-733C8B39BCA4}"/>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https://aws.amazon.com/what-is/transformers-in-artificial-intelligence/</a:t>
            </a:r>
          </a:p>
        </p:txBody>
      </p:sp>
      <p:pic>
        <p:nvPicPr>
          <p:cNvPr id="1026" name="Picture 2" descr="Number of parameters of recent Transformers models">
            <a:extLst>
              <a:ext uri="{FF2B5EF4-FFF2-40B4-BE49-F238E27FC236}">
                <a16:creationId xmlns:a16="http://schemas.microsoft.com/office/drawing/2014/main" id="{35062F88-2372-C9E9-8CC0-9FA10314C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84" y="731498"/>
            <a:ext cx="6401832" cy="382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01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0F1F8D47-FBA6-F30C-9563-18AA82CA50C8}"/>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BBB7AC85-FB6C-1546-979D-CF805624CBD1}"/>
              </a:ext>
            </a:extLst>
          </p:cNvPr>
          <p:cNvSpPr txBox="1">
            <a:spLocks noGrp="1"/>
          </p:cNvSpPr>
          <p:nvPr>
            <p:ph type="title"/>
          </p:nvPr>
        </p:nvSpPr>
        <p:spPr>
          <a:xfrm>
            <a:off x="457198" y="24999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Transformers are language models</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15E853FA-A4F4-5E77-02FF-6204DCAF5764}"/>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https://towardsdatascience.com/transformers-141e32e69591</a:t>
            </a:r>
          </a:p>
        </p:txBody>
      </p:sp>
      <p:pic>
        <p:nvPicPr>
          <p:cNvPr id="5" name="Picture 4">
            <a:extLst>
              <a:ext uri="{FF2B5EF4-FFF2-40B4-BE49-F238E27FC236}">
                <a16:creationId xmlns:a16="http://schemas.microsoft.com/office/drawing/2014/main" id="{D4DEAF92-0B4B-4E48-4D20-4275B39DCEB5}"/>
              </a:ext>
            </a:extLst>
          </p:cNvPr>
          <p:cNvPicPr>
            <a:picLocks noChangeAspect="1"/>
          </p:cNvPicPr>
          <p:nvPr/>
        </p:nvPicPr>
        <p:blipFill>
          <a:blip r:embed="rId3"/>
          <a:stretch>
            <a:fillRect/>
          </a:stretch>
        </p:blipFill>
        <p:spPr>
          <a:xfrm>
            <a:off x="326571" y="731498"/>
            <a:ext cx="8490857" cy="3721826"/>
          </a:xfrm>
          <a:prstGeom prst="rect">
            <a:avLst/>
          </a:prstGeom>
        </p:spPr>
      </p:pic>
    </p:spTree>
    <p:extLst>
      <p:ext uri="{BB962C8B-B14F-4D97-AF65-F5344CB8AC3E}">
        <p14:creationId xmlns:p14="http://schemas.microsoft.com/office/powerpoint/2010/main" val="124571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C84D5A69-84B7-0538-125C-7445ED487E9B}"/>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0CFD1FBF-BEDB-8111-1D30-671752519495}"/>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BERT</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0A6AE66-4E51-DA73-DC96-EE5AA6F74A96}"/>
              </a:ext>
            </a:extLst>
          </p:cNvPr>
          <p:cNvSpPr txBox="1"/>
          <p:nvPr/>
        </p:nvSpPr>
        <p:spPr>
          <a:xfrm>
            <a:off x="553062" y="4766544"/>
            <a:ext cx="7915076" cy="276999"/>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a:t>
            </a:r>
            <a:r>
              <a:rPr lang="en-ID" sz="1200" dirty="0">
                <a:hlinkClick r:id="rId3"/>
              </a:rPr>
              <a:t>1810.04805</a:t>
            </a:r>
            <a:endParaRPr lang="en-US" sz="1050" dirty="0">
              <a:solidFill>
                <a:srgbClr val="242021"/>
              </a:solidFill>
              <a:latin typeface="+mj-lt"/>
            </a:endParaRPr>
          </a:p>
        </p:txBody>
      </p:sp>
      <p:pic>
        <p:nvPicPr>
          <p:cNvPr id="9" name="Picture 8">
            <a:extLst>
              <a:ext uri="{FF2B5EF4-FFF2-40B4-BE49-F238E27FC236}">
                <a16:creationId xmlns:a16="http://schemas.microsoft.com/office/drawing/2014/main" id="{81171D0F-9386-504D-15A5-64D0E947FE12}"/>
              </a:ext>
            </a:extLst>
          </p:cNvPr>
          <p:cNvPicPr>
            <a:picLocks noChangeAspect="1"/>
          </p:cNvPicPr>
          <p:nvPr/>
        </p:nvPicPr>
        <p:blipFill>
          <a:blip r:embed="rId4"/>
          <a:stretch>
            <a:fillRect/>
          </a:stretch>
        </p:blipFill>
        <p:spPr>
          <a:xfrm>
            <a:off x="1468917" y="531972"/>
            <a:ext cx="6415873" cy="4079555"/>
          </a:xfrm>
          <a:prstGeom prst="rect">
            <a:avLst/>
          </a:prstGeom>
        </p:spPr>
      </p:pic>
    </p:spTree>
    <p:extLst>
      <p:ext uri="{BB962C8B-B14F-4D97-AF65-F5344CB8AC3E}">
        <p14:creationId xmlns:p14="http://schemas.microsoft.com/office/powerpoint/2010/main" val="2552921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05404132-4EE5-CD17-4153-36306D090AC3}"/>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8F82504B-069A-C197-CBBE-0B523B6278ED}"/>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BERT</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094C03E-5920-4D55-F04A-46ED7146E77D}"/>
              </a:ext>
            </a:extLst>
          </p:cNvPr>
          <p:cNvSpPr>
            <a:spLocks noGrp="1"/>
          </p:cNvSpPr>
          <p:nvPr>
            <p:ph type="body" idx="1"/>
          </p:nvPr>
        </p:nvSpPr>
        <p:spPr>
          <a:xfrm>
            <a:off x="311700" y="695740"/>
            <a:ext cx="8520600" cy="3911886"/>
          </a:xfrm>
        </p:spPr>
        <p:txBody>
          <a:bodyPr/>
          <a:lstStyle/>
          <a:p>
            <a:pPr marL="114300" indent="0" algn="just">
              <a:buNone/>
            </a:pPr>
            <a:r>
              <a:rPr lang="en-GB" b="1" i="0" dirty="0">
                <a:solidFill>
                  <a:srgbClr val="202122"/>
                </a:solidFill>
                <a:effectLst/>
                <a:latin typeface="Nunito" pitchFamily="2" charset="0"/>
              </a:rPr>
              <a:t>Bidirectional encoder representations from transformers</a:t>
            </a:r>
            <a:r>
              <a:rPr lang="en-GB" b="0" i="0" dirty="0">
                <a:solidFill>
                  <a:srgbClr val="202122"/>
                </a:solidFill>
                <a:effectLst/>
                <a:latin typeface="Nunito" pitchFamily="2" charset="0"/>
              </a:rPr>
              <a:t> (</a:t>
            </a:r>
            <a:r>
              <a:rPr lang="en-GB" b="1" i="0" dirty="0">
                <a:solidFill>
                  <a:srgbClr val="202122"/>
                </a:solidFill>
                <a:effectLst/>
                <a:latin typeface="Nunito" pitchFamily="2" charset="0"/>
              </a:rPr>
              <a:t>BERT</a:t>
            </a:r>
            <a:r>
              <a:rPr lang="en-GB" b="0" i="0" dirty="0">
                <a:solidFill>
                  <a:srgbClr val="202122"/>
                </a:solidFill>
                <a:effectLst/>
                <a:latin typeface="Nunito" pitchFamily="2" charset="0"/>
              </a:rPr>
              <a:t>) is a </a:t>
            </a:r>
            <a:r>
              <a:rPr lang="en-GB" b="0" i="0" u="none" strike="noStrike" dirty="0">
                <a:effectLst/>
                <a:latin typeface="Nunito" pitchFamily="2" charset="0"/>
                <a:hlinkClick r:id="rId3" tooltip="Language model"/>
              </a:rPr>
              <a:t>language model</a:t>
            </a:r>
            <a:r>
              <a:rPr lang="en-GB" b="0" i="0" dirty="0">
                <a:solidFill>
                  <a:srgbClr val="202122"/>
                </a:solidFill>
                <a:effectLst/>
                <a:latin typeface="Nunito" pitchFamily="2" charset="0"/>
              </a:rPr>
              <a:t> introduced in October 2018 by researchers at </a:t>
            </a:r>
            <a:r>
              <a:rPr lang="en-GB" b="0" i="0" u="none" strike="noStrike" dirty="0">
                <a:effectLst/>
                <a:latin typeface="Nunito" pitchFamily="2" charset="0"/>
                <a:hlinkClick r:id="rId4" tooltip="Google"/>
              </a:rPr>
              <a:t>Google</a:t>
            </a:r>
            <a:r>
              <a:rPr lang="en-GB" b="0" i="0" dirty="0">
                <a:solidFill>
                  <a:srgbClr val="202122"/>
                </a:solidFill>
                <a:effectLst/>
                <a:latin typeface="Nunito" pitchFamily="2" charset="0"/>
              </a:rPr>
              <a:t>.</a:t>
            </a:r>
            <a:r>
              <a:rPr lang="en-GB" b="0" i="0" baseline="30000" dirty="0">
                <a:solidFill>
                  <a:srgbClr val="202122"/>
                </a:solidFill>
                <a:effectLst/>
                <a:latin typeface="Nunito" pitchFamily="2" charset="0"/>
              </a:rPr>
              <a:t> </a:t>
            </a:r>
            <a:r>
              <a:rPr lang="en-GB" b="0" i="0" dirty="0">
                <a:solidFill>
                  <a:srgbClr val="202122"/>
                </a:solidFill>
                <a:effectLst/>
                <a:latin typeface="Nunito" pitchFamily="2" charset="0"/>
              </a:rPr>
              <a:t>It learns to represent text as a sequence of vectors using </a:t>
            </a:r>
            <a:r>
              <a:rPr lang="en-GB" b="0" i="0" u="none" strike="noStrike" dirty="0">
                <a:effectLst/>
                <a:latin typeface="Nunito" pitchFamily="2" charset="0"/>
                <a:hlinkClick r:id="rId5" tooltip="Self-supervised learning"/>
              </a:rPr>
              <a:t>self-supervised learning</a:t>
            </a:r>
            <a:r>
              <a:rPr lang="en-GB" b="0" i="0" dirty="0">
                <a:solidFill>
                  <a:srgbClr val="202122"/>
                </a:solidFill>
                <a:effectLst/>
                <a:latin typeface="Nunito" pitchFamily="2" charset="0"/>
              </a:rPr>
              <a:t>. It uses the </a:t>
            </a:r>
            <a:r>
              <a:rPr lang="en-GB" b="0" i="0" u="none" strike="noStrike" dirty="0">
                <a:effectLst/>
                <a:latin typeface="Nunito" pitchFamily="2" charset="0"/>
                <a:hlinkClick r:id="rId6" tooltip="Transformer (machine learning model)"/>
              </a:rPr>
              <a:t>encoder-only transformer</a:t>
            </a:r>
            <a:r>
              <a:rPr lang="en-GB" b="0" i="0" dirty="0">
                <a:solidFill>
                  <a:srgbClr val="202122"/>
                </a:solidFill>
                <a:effectLst/>
                <a:latin typeface="Nunito" pitchFamily="2" charset="0"/>
              </a:rPr>
              <a:t> architecture. It is notable for its dramatic improvement over previous state-of-the-art models, and as an early example of a </a:t>
            </a:r>
            <a:r>
              <a:rPr lang="en-GB" b="0" i="0" u="none" strike="noStrike" dirty="0">
                <a:effectLst/>
                <a:latin typeface="Nunito" pitchFamily="2" charset="0"/>
                <a:hlinkClick r:id="rId7" tooltip="Large language model"/>
              </a:rPr>
              <a:t>large language model</a:t>
            </a:r>
            <a:r>
              <a:rPr lang="en-GB" b="0" i="0" dirty="0">
                <a:solidFill>
                  <a:srgbClr val="202122"/>
                </a:solidFill>
                <a:effectLst/>
                <a:latin typeface="Nunito" pitchFamily="2" charset="0"/>
              </a:rPr>
              <a:t>. As of 2020, BERT is a ubiquitous baseline in </a:t>
            </a:r>
            <a:r>
              <a:rPr lang="en-GB" b="0" i="0" u="none" strike="noStrike" dirty="0">
                <a:effectLst/>
                <a:latin typeface="Nunito" pitchFamily="2" charset="0"/>
                <a:hlinkClick r:id="rId8" tooltip="Natural language processing"/>
              </a:rPr>
              <a:t>natural language processing</a:t>
            </a:r>
            <a:r>
              <a:rPr lang="en-GB" b="0" i="0" dirty="0">
                <a:solidFill>
                  <a:srgbClr val="202122"/>
                </a:solidFill>
                <a:effectLst/>
                <a:latin typeface="Nunito" pitchFamily="2" charset="0"/>
              </a:rPr>
              <a:t> (NLP) experiments.</a:t>
            </a:r>
            <a:endParaRPr lang="en-ID" dirty="0">
              <a:latin typeface="Nunito" pitchFamily="2" charset="0"/>
            </a:endParaRPr>
          </a:p>
        </p:txBody>
      </p:sp>
      <p:sp>
        <p:nvSpPr>
          <p:cNvPr id="2" name="TextBox 1">
            <a:extLst>
              <a:ext uri="{FF2B5EF4-FFF2-40B4-BE49-F238E27FC236}">
                <a16:creationId xmlns:a16="http://schemas.microsoft.com/office/drawing/2014/main" id="{35870D56-5DEB-5822-C4A5-9854454498EA}"/>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https://en.wikipedia.org/wiki/BERT_(language_model)</a:t>
            </a:r>
          </a:p>
        </p:txBody>
      </p:sp>
      <p:pic>
        <p:nvPicPr>
          <p:cNvPr id="4" name="Picture 3">
            <a:extLst>
              <a:ext uri="{FF2B5EF4-FFF2-40B4-BE49-F238E27FC236}">
                <a16:creationId xmlns:a16="http://schemas.microsoft.com/office/drawing/2014/main" id="{E2B5EC07-0122-9C31-3809-D914A557AEDA}"/>
              </a:ext>
            </a:extLst>
          </p:cNvPr>
          <p:cNvPicPr>
            <a:picLocks noChangeAspect="1"/>
          </p:cNvPicPr>
          <p:nvPr/>
        </p:nvPicPr>
        <p:blipFill>
          <a:blip r:embed="rId9"/>
          <a:stretch>
            <a:fillRect/>
          </a:stretch>
        </p:blipFill>
        <p:spPr>
          <a:xfrm>
            <a:off x="1840676" y="2651683"/>
            <a:ext cx="5701187" cy="2126350"/>
          </a:xfrm>
          <a:prstGeom prst="rect">
            <a:avLst/>
          </a:prstGeom>
        </p:spPr>
      </p:pic>
    </p:spTree>
    <p:extLst>
      <p:ext uri="{BB962C8B-B14F-4D97-AF65-F5344CB8AC3E}">
        <p14:creationId xmlns:p14="http://schemas.microsoft.com/office/powerpoint/2010/main" val="71520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990D-F0BA-FC40-111C-AD3E232903C4}"/>
              </a:ext>
            </a:extLst>
          </p:cNvPr>
          <p:cNvSpPr>
            <a:spLocks noGrp="1"/>
          </p:cNvSpPr>
          <p:nvPr>
            <p:ph type="title"/>
          </p:nvPr>
        </p:nvSpPr>
        <p:spPr/>
        <p:txBody>
          <a:bodyPr/>
          <a:lstStyle/>
          <a:p>
            <a:r>
              <a:rPr lang="en-US" dirty="0"/>
              <a:t>NLP Pipeline</a:t>
            </a:r>
            <a:endParaRPr lang="id-ID" dirty="0"/>
          </a:p>
        </p:txBody>
      </p:sp>
      <p:graphicFrame>
        <p:nvGraphicFramePr>
          <p:cNvPr id="5" name="Diagram 4">
            <a:extLst>
              <a:ext uri="{FF2B5EF4-FFF2-40B4-BE49-F238E27FC236}">
                <a16:creationId xmlns:a16="http://schemas.microsoft.com/office/drawing/2014/main" id="{DD2C3471-7268-8F03-BEDD-7896BB5FDF0F}"/>
              </a:ext>
            </a:extLst>
          </p:cNvPr>
          <p:cNvGraphicFramePr/>
          <p:nvPr>
            <p:extLst>
              <p:ext uri="{D42A27DB-BD31-4B8C-83A1-F6EECF244321}">
                <p14:modId xmlns:p14="http://schemas.microsoft.com/office/powerpoint/2010/main" val="3141844052"/>
              </p:ext>
            </p:extLst>
          </p:nvPr>
        </p:nvGraphicFramePr>
        <p:xfrm>
          <a:off x="273570" y="731355"/>
          <a:ext cx="8596859" cy="1753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F6B5C68-731B-DC0E-7D99-6EB930B93F5F}"/>
              </a:ext>
            </a:extLst>
          </p:cNvPr>
          <p:cNvSpPr txBox="1"/>
          <p:nvPr/>
        </p:nvSpPr>
        <p:spPr>
          <a:xfrm>
            <a:off x="109303" y="2337482"/>
            <a:ext cx="1801941" cy="2123658"/>
          </a:xfrm>
          <a:prstGeom prst="rect">
            <a:avLst/>
          </a:prstGeom>
          <a:noFill/>
        </p:spPr>
        <p:txBody>
          <a:bodyPr wrap="square">
            <a:spAutoFit/>
          </a:bodyPr>
          <a:lstStyle/>
          <a:p>
            <a:pPr marL="171450" indent="-171450">
              <a:buFont typeface="Arial" panose="020B0604020202020204" pitchFamily="34" charset="0"/>
              <a:buChar char="•"/>
            </a:pPr>
            <a:r>
              <a:rPr lang="en-US" sz="1200" dirty="0"/>
              <a:t>Segmentation/ </a:t>
            </a:r>
            <a:r>
              <a:rPr lang="id-ID" sz="1200" dirty="0" err="1"/>
              <a:t>Tokenization</a:t>
            </a:r>
            <a:endParaRPr lang="en-US" sz="1200" dirty="0"/>
          </a:p>
          <a:p>
            <a:pPr marL="171450" indent="-171450">
              <a:buFont typeface="Arial" panose="020B0604020202020204" pitchFamily="34" charset="0"/>
              <a:buChar char="•"/>
            </a:pPr>
            <a:r>
              <a:rPr lang="en-US" sz="1200" dirty="0"/>
              <a:t>Normalization/ </a:t>
            </a:r>
            <a:r>
              <a:rPr lang="id-ID" sz="1200" dirty="0" err="1"/>
              <a:t>Lowercasing</a:t>
            </a:r>
            <a:endParaRPr lang="en-US" sz="1200" dirty="0"/>
          </a:p>
          <a:p>
            <a:pPr marL="171450" indent="-171450">
              <a:buFont typeface="Arial" panose="020B0604020202020204" pitchFamily="34" charset="0"/>
              <a:buChar char="•"/>
            </a:pPr>
            <a:r>
              <a:rPr lang="id-ID" sz="1200" dirty="0" err="1"/>
              <a:t>Stopword</a:t>
            </a:r>
            <a:r>
              <a:rPr lang="id-ID" sz="1200" dirty="0"/>
              <a:t> </a:t>
            </a:r>
            <a:r>
              <a:rPr lang="id-ID" sz="1200" dirty="0" err="1"/>
              <a:t>Removal</a:t>
            </a:r>
            <a:endParaRPr lang="en-US" sz="1200" dirty="0"/>
          </a:p>
          <a:p>
            <a:pPr marL="171450" indent="-171450">
              <a:buFont typeface="Arial" panose="020B0604020202020204" pitchFamily="34" charset="0"/>
              <a:buChar char="•"/>
            </a:pPr>
            <a:r>
              <a:rPr lang="en-US" sz="1200" dirty="0"/>
              <a:t>Punctuation Removal</a:t>
            </a:r>
          </a:p>
          <a:p>
            <a:pPr marL="171450" indent="-171450">
              <a:buFont typeface="Arial" panose="020B0604020202020204" pitchFamily="34" charset="0"/>
              <a:buChar char="•"/>
            </a:pPr>
            <a:r>
              <a:rPr lang="id-ID" sz="1200" dirty="0" err="1"/>
              <a:t>Stemming</a:t>
            </a:r>
            <a:r>
              <a:rPr lang="en-US" sz="1200" dirty="0"/>
              <a:t>/</a:t>
            </a:r>
            <a:r>
              <a:rPr lang="id-ID" sz="1200" dirty="0"/>
              <a:t> </a:t>
            </a:r>
            <a:r>
              <a:rPr lang="id-ID" sz="1200" dirty="0" err="1"/>
              <a:t>Lemmatization</a:t>
            </a:r>
            <a:endParaRPr lang="en-US" sz="1200" dirty="0"/>
          </a:p>
          <a:p>
            <a:pPr marL="171450" indent="-171450">
              <a:buFont typeface="Arial" panose="020B0604020202020204" pitchFamily="34" charset="0"/>
              <a:buChar char="•"/>
            </a:pPr>
            <a:r>
              <a:rPr lang="en-US" sz="1200" dirty="0" err="1"/>
              <a:t>Depedency</a:t>
            </a:r>
            <a:r>
              <a:rPr lang="en-US" sz="1200" dirty="0"/>
              <a:t> parsing</a:t>
            </a:r>
          </a:p>
          <a:p>
            <a:pPr marL="171450" indent="-171450">
              <a:buFont typeface="Arial" panose="020B0604020202020204" pitchFamily="34" charset="0"/>
              <a:buChar char="•"/>
            </a:pPr>
            <a:r>
              <a:rPr lang="id-ID" sz="1200" dirty="0" err="1"/>
              <a:t>Part-of-Speech</a:t>
            </a:r>
            <a:r>
              <a:rPr lang="id-ID" sz="1200" dirty="0"/>
              <a:t> </a:t>
            </a:r>
            <a:r>
              <a:rPr lang="id-ID" sz="1200" dirty="0" err="1"/>
              <a:t>Tagging</a:t>
            </a:r>
            <a:endParaRPr lang="en-US" sz="1200" dirty="0"/>
          </a:p>
        </p:txBody>
      </p:sp>
      <p:sp>
        <p:nvSpPr>
          <p:cNvPr id="8" name="TextBox 7">
            <a:extLst>
              <a:ext uri="{FF2B5EF4-FFF2-40B4-BE49-F238E27FC236}">
                <a16:creationId xmlns:a16="http://schemas.microsoft.com/office/drawing/2014/main" id="{E267684F-38A6-8693-1DD9-F8DAF61B8B24}"/>
              </a:ext>
            </a:extLst>
          </p:cNvPr>
          <p:cNvSpPr txBox="1"/>
          <p:nvPr/>
        </p:nvSpPr>
        <p:spPr>
          <a:xfrm>
            <a:off x="1984947" y="2351535"/>
            <a:ext cx="1694511" cy="830997"/>
          </a:xfrm>
          <a:prstGeom prst="rect">
            <a:avLst/>
          </a:prstGeom>
          <a:noFill/>
        </p:spPr>
        <p:txBody>
          <a:bodyPr wrap="square">
            <a:spAutoFit/>
          </a:bodyPr>
          <a:lstStyle/>
          <a:p>
            <a:pPr marL="171450" indent="-171450">
              <a:buFont typeface="Arial" panose="020B0604020202020204" pitchFamily="34" charset="0"/>
              <a:buChar char="•"/>
            </a:pPr>
            <a:r>
              <a:rPr lang="id-ID" sz="1200" dirty="0" err="1"/>
              <a:t>Bag</a:t>
            </a:r>
            <a:r>
              <a:rPr lang="id-ID" sz="1200" dirty="0"/>
              <a:t> </a:t>
            </a:r>
            <a:r>
              <a:rPr lang="id-ID" sz="1200" dirty="0" err="1"/>
              <a:t>of</a:t>
            </a:r>
            <a:r>
              <a:rPr lang="id-ID" sz="1200" dirty="0"/>
              <a:t> </a:t>
            </a:r>
            <a:r>
              <a:rPr lang="id-ID" sz="1200" dirty="0" err="1"/>
              <a:t>Words</a:t>
            </a:r>
            <a:r>
              <a:rPr lang="id-ID" sz="1200" dirty="0"/>
              <a:t> (</a:t>
            </a:r>
            <a:r>
              <a:rPr lang="id-ID" sz="1200" dirty="0" err="1"/>
              <a:t>BoW</a:t>
            </a:r>
            <a:r>
              <a:rPr lang="id-ID" sz="1200" dirty="0"/>
              <a:t>)</a:t>
            </a:r>
            <a:endParaRPr lang="en-US" sz="1200" dirty="0"/>
          </a:p>
          <a:p>
            <a:pPr marL="171450" indent="-171450">
              <a:buFont typeface="Arial" panose="020B0604020202020204" pitchFamily="34" charset="0"/>
              <a:buChar char="•"/>
            </a:pPr>
            <a:r>
              <a:rPr lang="id-ID" sz="1200" dirty="0"/>
              <a:t>TF-IDF</a:t>
            </a:r>
            <a:endParaRPr lang="en-US" sz="1200" dirty="0"/>
          </a:p>
          <a:p>
            <a:pPr marL="171450" indent="-171450">
              <a:buFont typeface="Arial" panose="020B0604020202020204" pitchFamily="34" charset="0"/>
              <a:buChar char="•"/>
            </a:pPr>
            <a:r>
              <a:rPr lang="id-ID" sz="1200" dirty="0"/>
              <a:t>Word </a:t>
            </a:r>
            <a:r>
              <a:rPr lang="id-ID" sz="1200" dirty="0" err="1"/>
              <a:t>Embeddings</a:t>
            </a:r>
            <a:endParaRPr lang="id-ID" sz="1200" dirty="0"/>
          </a:p>
        </p:txBody>
      </p:sp>
      <p:sp>
        <p:nvSpPr>
          <p:cNvPr id="9" name="TextBox 8">
            <a:extLst>
              <a:ext uri="{FF2B5EF4-FFF2-40B4-BE49-F238E27FC236}">
                <a16:creationId xmlns:a16="http://schemas.microsoft.com/office/drawing/2014/main" id="{9C61D77E-11BA-D18F-5C14-9965D3D73460}"/>
              </a:ext>
            </a:extLst>
          </p:cNvPr>
          <p:cNvSpPr txBox="1"/>
          <p:nvPr/>
        </p:nvSpPr>
        <p:spPr>
          <a:xfrm>
            <a:off x="3843728" y="2340917"/>
            <a:ext cx="1694513" cy="461665"/>
          </a:xfrm>
          <a:prstGeom prst="rect">
            <a:avLst/>
          </a:prstGeom>
          <a:noFill/>
        </p:spPr>
        <p:txBody>
          <a:bodyPr wrap="square">
            <a:spAutoFit/>
          </a:bodyPr>
          <a:lstStyle/>
          <a:p>
            <a:pPr marL="171450" indent="-171450">
              <a:buFont typeface="Arial" panose="020B0604020202020204" pitchFamily="34" charset="0"/>
              <a:buChar char="•"/>
            </a:pPr>
            <a:r>
              <a:rPr lang="en-US" sz="1200" dirty="0"/>
              <a:t>Machine Learning</a:t>
            </a:r>
          </a:p>
          <a:p>
            <a:pPr marL="171450" indent="-171450">
              <a:buFont typeface="Arial" panose="020B0604020202020204" pitchFamily="34" charset="0"/>
              <a:buChar char="•"/>
            </a:pPr>
            <a:r>
              <a:rPr lang="en-US" sz="1200" dirty="0"/>
              <a:t>Deep Learning</a:t>
            </a:r>
            <a:endParaRPr lang="id-ID" sz="1200" dirty="0"/>
          </a:p>
        </p:txBody>
      </p:sp>
      <p:sp>
        <p:nvSpPr>
          <p:cNvPr id="10" name="TextBox 9">
            <a:extLst>
              <a:ext uri="{FF2B5EF4-FFF2-40B4-BE49-F238E27FC236}">
                <a16:creationId xmlns:a16="http://schemas.microsoft.com/office/drawing/2014/main" id="{B4469D43-6D24-5DE4-083A-8D51EA3709D3}"/>
              </a:ext>
            </a:extLst>
          </p:cNvPr>
          <p:cNvSpPr txBox="1"/>
          <p:nvPr/>
        </p:nvSpPr>
        <p:spPr>
          <a:xfrm>
            <a:off x="5702510" y="2337482"/>
            <a:ext cx="1530246" cy="646331"/>
          </a:xfrm>
          <a:prstGeom prst="rect">
            <a:avLst/>
          </a:prstGeom>
          <a:noFill/>
        </p:spPr>
        <p:txBody>
          <a:bodyPr wrap="square">
            <a:spAutoFit/>
          </a:bodyPr>
          <a:lstStyle/>
          <a:p>
            <a:pPr marL="171450" indent="-171450">
              <a:buFont typeface="Arial" panose="020B0604020202020204" pitchFamily="34" charset="0"/>
              <a:buChar char="•"/>
            </a:pPr>
            <a:r>
              <a:rPr lang="en-US" sz="1200" dirty="0"/>
              <a:t>Prediction</a:t>
            </a:r>
          </a:p>
          <a:p>
            <a:pPr marL="171450" indent="-171450">
              <a:buFont typeface="Arial" panose="020B0604020202020204" pitchFamily="34" charset="0"/>
              <a:buChar char="•"/>
            </a:pPr>
            <a:r>
              <a:rPr lang="id-ID" sz="1200" dirty="0" err="1"/>
              <a:t>Evaluation</a:t>
            </a:r>
            <a:endParaRPr lang="en-US" sz="1200" dirty="0"/>
          </a:p>
          <a:p>
            <a:pPr marL="171450" indent="-171450">
              <a:buFont typeface="Arial" panose="020B0604020202020204" pitchFamily="34" charset="0"/>
              <a:buChar char="•"/>
            </a:pPr>
            <a:r>
              <a:rPr lang="id-ID" sz="1200" dirty="0"/>
              <a:t>Fine-Tuning</a:t>
            </a:r>
          </a:p>
        </p:txBody>
      </p:sp>
      <p:sp>
        <p:nvSpPr>
          <p:cNvPr id="11" name="TextBox 10">
            <a:extLst>
              <a:ext uri="{FF2B5EF4-FFF2-40B4-BE49-F238E27FC236}">
                <a16:creationId xmlns:a16="http://schemas.microsoft.com/office/drawing/2014/main" id="{A95D8D42-86C8-DF66-5051-A6B867A807BC}"/>
              </a:ext>
            </a:extLst>
          </p:cNvPr>
          <p:cNvSpPr txBox="1"/>
          <p:nvPr/>
        </p:nvSpPr>
        <p:spPr>
          <a:xfrm>
            <a:off x="7504451" y="2279156"/>
            <a:ext cx="1530246" cy="646331"/>
          </a:xfrm>
          <a:prstGeom prst="rect">
            <a:avLst/>
          </a:prstGeom>
          <a:noFill/>
        </p:spPr>
        <p:txBody>
          <a:bodyPr wrap="square">
            <a:spAutoFit/>
          </a:bodyPr>
          <a:lstStyle/>
          <a:p>
            <a:pPr marL="171450" indent="-171450">
              <a:buFont typeface="Arial" panose="020B0604020202020204" pitchFamily="34" charset="0"/>
              <a:buChar char="•"/>
            </a:pPr>
            <a:r>
              <a:rPr lang="en-US" sz="1200" dirty="0"/>
              <a:t>Production</a:t>
            </a:r>
          </a:p>
          <a:p>
            <a:pPr marL="171450" indent="-171450">
              <a:buFont typeface="Arial" panose="020B0604020202020204" pitchFamily="34" charset="0"/>
              <a:buChar char="•"/>
            </a:pPr>
            <a:r>
              <a:rPr lang="en-US" sz="1200" dirty="0"/>
              <a:t>Monitoring and Updating</a:t>
            </a:r>
            <a:endParaRPr lang="id-ID" sz="1200" dirty="0"/>
          </a:p>
        </p:txBody>
      </p:sp>
    </p:spTree>
    <p:extLst>
      <p:ext uri="{BB962C8B-B14F-4D97-AF65-F5344CB8AC3E}">
        <p14:creationId xmlns:p14="http://schemas.microsoft.com/office/powerpoint/2010/main" val="4275680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9E94580C-501D-EB22-8864-B890D554AA59}"/>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A31B7598-C96A-33C3-CB98-98732026C579}"/>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Bidirectional Approach of BERT</a:t>
            </a:r>
            <a:endParaRPr lang="en-ID"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2C94FC2-A50D-FB52-7EBE-E438708CE729}"/>
              </a:ext>
            </a:extLst>
          </p:cNvPr>
          <p:cNvSpPr>
            <a:spLocks noGrp="1"/>
          </p:cNvSpPr>
          <p:nvPr>
            <p:ph type="body" idx="1"/>
          </p:nvPr>
        </p:nvSpPr>
        <p:spPr>
          <a:xfrm>
            <a:off x="311700" y="695740"/>
            <a:ext cx="8520600" cy="3040818"/>
          </a:xfrm>
        </p:spPr>
        <p:txBody>
          <a:bodyPr/>
          <a:lstStyle/>
          <a:p>
            <a:pPr marL="114300" indent="0" algn="just">
              <a:buNone/>
            </a:pPr>
            <a:r>
              <a:rPr lang="en-GB" i="0" dirty="0">
                <a:solidFill>
                  <a:srgbClr val="202122"/>
                </a:solidFill>
                <a:effectLst/>
                <a:latin typeface="Nunito" pitchFamily="2" charset="0"/>
              </a:rPr>
              <a:t>Model </a:t>
            </a:r>
            <a:r>
              <a:rPr lang="en-GB" i="0" dirty="0" err="1">
                <a:solidFill>
                  <a:srgbClr val="202122"/>
                </a:solidFill>
                <a:effectLst/>
                <a:latin typeface="Nunito" pitchFamily="2" charset="0"/>
              </a:rPr>
              <a:t>bahasa</a:t>
            </a:r>
            <a:r>
              <a:rPr lang="en-GB" i="0" dirty="0">
                <a:solidFill>
                  <a:srgbClr val="202122"/>
                </a:solidFill>
                <a:effectLst/>
                <a:latin typeface="Nunito" pitchFamily="2" charset="0"/>
              </a:rPr>
              <a:t> </a:t>
            </a:r>
            <a:r>
              <a:rPr lang="en-GB" i="0" dirty="0" err="1">
                <a:solidFill>
                  <a:srgbClr val="202122"/>
                </a:solidFill>
                <a:effectLst/>
                <a:latin typeface="Nunito" pitchFamily="2" charset="0"/>
              </a:rPr>
              <a:t>tradisional</a:t>
            </a:r>
            <a:r>
              <a:rPr lang="en-GB" i="0" dirty="0">
                <a:solidFill>
                  <a:srgbClr val="202122"/>
                </a:solidFill>
                <a:effectLst/>
                <a:latin typeface="Nunito" pitchFamily="2" charset="0"/>
              </a:rPr>
              <a:t> </a:t>
            </a:r>
            <a:r>
              <a:rPr lang="en-GB" i="0" dirty="0" err="1">
                <a:solidFill>
                  <a:srgbClr val="202122"/>
                </a:solidFill>
                <a:effectLst/>
                <a:latin typeface="Nunito" pitchFamily="2" charset="0"/>
              </a:rPr>
              <a:t>memproses</a:t>
            </a:r>
            <a:r>
              <a:rPr lang="en-GB" i="0" dirty="0">
                <a:solidFill>
                  <a:srgbClr val="202122"/>
                </a:solidFill>
                <a:effectLst/>
                <a:latin typeface="Nunito" pitchFamily="2" charset="0"/>
              </a:rPr>
              <a:t> </a:t>
            </a:r>
            <a:r>
              <a:rPr lang="en-GB" i="0" dirty="0" err="1">
                <a:solidFill>
                  <a:srgbClr val="202122"/>
                </a:solidFill>
                <a:effectLst/>
                <a:latin typeface="Nunito" pitchFamily="2" charset="0"/>
              </a:rPr>
              <a:t>teks</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secara</a:t>
            </a:r>
            <a:r>
              <a:rPr lang="en-GB" i="0" dirty="0">
                <a:solidFill>
                  <a:srgbClr val="202122"/>
                </a:solidFill>
                <a:effectLst/>
                <a:latin typeface="Nunito" pitchFamily="2" charset="0"/>
              </a:rPr>
              <a:t> </a:t>
            </a:r>
            <a:r>
              <a:rPr lang="en-GB" i="0" dirty="0" err="1">
                <a:solidFill>
                  <a:srgbClr val="202122"/>
                </a:solidFill>
                <a:effectLst/>
                <a:latin typeface="Nunito" pitchFamily="2" charset="0"/>
              </a:rPr>
              <a:t>berurutan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baik</a:t>
            </a:r>
            <a:r>
              <a:rPr lang="en-GB" i="0" dirty="0">
                <a:solidFill>
                  <a:srgbClr val="202122"/>
                </a:solidFill>
                <a:effectLst/>
                <a:latin typeface="Nunito" pitchFamily="2" charset="0"/>
              </a:rPr>
              <a:t> </a:t>
            </a:r>
            <a:r>
              <a:rPr lang="en-GB" i="0" dirty="0" err="1">
                <a:solidFill>
                  <a:srgbClr val="202122"/>
                </a:solidFill>
                <a:effectLst/>
                <a:latin typeface="Nunito" pitchFamily="2" charset="0"/>
              </a:rPr>
              <a:t>dari</a:t>
            </a:r>
            <a:r>
              <a:rPr lang="en-GB" i="0" dirty="0">
                <a:solidFill>
                  <a:srgbClr val="202122"/>
                </a:solidFill>
                <a:effectLst/>
                <a:latin typeface="Nunito" pitchFamily="2" charset="0"/>
              </a:rPr>
              <a:t> </a:t>
            </a:r>
            <a:r>
              <a:rPr lang="en-GB" i="0" dirty="0" err="1">
                <a:solidFill>
                  <a:srgbClr val="202122"/>
                </a:solidFill>
                <a:effectLst/>
                <a:latin typeface="Nunito" pitchFamily="2" charset="0"/>
              </a:rPr>
              <a:t>kiri</a:t>
            </a:r>
            <a:r>
              <a:rPr lang="en-GB" i="0" dirty="0">
                <a:solidFill>
                  <a:srgbClr val="202122"/>
                </a:solidFill>
                <a:effectLst/>
                <a:latin typeface="Nunito" pitchFamily="2" charset="0"/>
              </a:rPr>
              <a:t> </a:t>
            </a:r>
            <a:r>
              <a:rPr lang="en-GB" i="0" dirty="0" err="1">
                <a:solidFill>
                  <a:srgbClr val="202122"/>
                </a:solidFill>
                <a:effectLst/>
                <a:latin typeface="Nunito" pitchFamily="2" charset="0"/>
              </a:rPr>
              <a:t>ke</a:t>
            </a:r>
            <a:r>
              <a:rPr lang="en-GB" i="0" dirty="0">
                <a:solidFill>
                  <a:srgbClr val="202122"/>
                </a:solidFill>
                <a:effectLst/>
                <a:latin typeface="Nunito" pitchFamily="2" charset="0"/>
              </a:rPr>
              <a:t> </a:t>
            </a:r>
            <a:r>
              <a:rPr lang="en-GB" i="0" dirty="0" err="1">
                <a:solidFill>
                  <a:srgbClr val="202122"/>
                </a:solidFill>
                <a:effectLst/>
                <a:latin typeface="Nunito" pitchFamily="2" charset="0"/>
              </a:rPr>
              <a:t>kanan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atau</a:t>
            </a:r>
            <a:r>
              <a:rPr lang="en-GB" i="0" dirty="0">
                <a:solidFill>
                  <a:srgbClr val="202122"/>
                </a:solidFill>
                <a:effectLst/>
                <a:latin typeface="Nunito" pitchFamily="2" charset="0"/>
              </a:rPr>
              <a:t> </a:t>
            </a:r>
            <a:r>
              <a:rPr lang="en-GB" i="0" dirty="0" err="1">
                <a:solidFill>
                  <a:srgbClr val="202122"/>
                </a:solidFill>
                <a:effectLst/>
                <a:latin typeface="Nunito" pitchFamily="2" charset="0"/>
              </a:rPr>
              <a:t>dari</a:t>
            </a:r>
            <a:r>
              <a:rPr lang="en-GB" i="0" dirty="0">
                <a:solidFill>
                  <a:srgbClr val="202122"/>
                </a:solidFill>
                <a:effectLst/>
                <a:latin typeface="Nunito" pitchFamily="2" charset="0"/>
              </a:rPr>
              <a:t> </a:t>
            </a:r>
            <a:r>
              <a:rPr lang="en-GB" i="0" dirty="0" err="1">
                <a:solidFill>
                  <a:srgbClr val="202122"/>
                </a:solidFill>
                <a:effectLst/>
                <a:latin typeface="Nunito" pitchFamily="2" charset="0"/>
              </a:rPr>
              <a:t>kanan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ke</a:t>
            </a:r>
            <a:r>
              <a:rPr lang="en-GB" i="0" dirty="0">
                <a:solidFill>
                  <a:srgbClr val="202122"/>
                </a:solidFill>
                <a:effectLst/>
                <a:latin typeface="Nunito" pitchFamily="2" charset="0"/>
              </a:rPr>
              <a:t> </a:t>
            </a:r>
            <a:r>
              <a:rPr lang="en-GB" i="0" dirty="0" err="1">
                <a:solidFill>
                  <a:srgbClr val="202122"/>
                </a:solidFill>
                <a:effectLst/>
                <a:latin typeface="Nunito" pitchFamily="2" charset="0"/>
              </a:rPr>
              <a:t>kiri</a:t>
            </a:r>
            <a:r>
              <a:rPr lang="en-GB" i="0" dirty="0">
                <a:solidFill>
                  <a:srgbClr val="202122"/>
                </a:solidFill>
                <a:effectLst/>
                <a:latin typeface="Nunito" pitchFamily="2" charset="0"/>
              </a:rPr>
              <a:t>. </a:t>
            </a:r>
            <a:r>
              <a:rPr lang="en-GB" i="0" dirty="0" err="1">
                <a:solidFill>
                  <a:srgbClr val="202122"/>
                </a:solidFill>
                <a:effectLst/>
                <a:latin typeface="Nunito" pitchFamily="2" charset="0"/>
              </a:rPr>
              <a:t>Metode</a:t>
            </a:r>
            <a:r>
              <a:rPr lang="en-GB" i="0" dirty="0">
                <a:solidFill>
                  <a:srgbClr val="202122"/>
                </a:solidFill>
                <a:effectLst/>
                <a:latin typeface="Nunito" pitchFamily="2" charset="0"/>
              </a:rPr>
              <a:t> </a:t>
            </a:r>
            <a:r>
              <a:rPr lang="en-GB" i="0" dirty="0" err="1">
                <a:solidFill>
                  <a:srgbClr val="202122"/>
                </a:solidFill>
                <a:effectLst/>
                <a:latin typeface="Nunito" pitchFamily="2" charset="0"/>
              </a:rPr>
              <a:t>ini</a:t>
            </a:r>
            <a:r>
              <a:rPr lang="en-GB" i="0" dirty="0">
                <a:solidFill>
                  <a:srgbClr val="202122"/>
                </a:solidFill>
                <a:effectLst/>
                <a:latin typeface="Nunito" pitchFamily="2" charset="0"/>
              </a:rPr>
              <a:t> </a:t>
            </a:r>
            <a:r>
              <a:rPr lang="en-GB" i="0" dirty="0" err="1">
                <a:solidFill>
                  <a:srgbClr val="202122"/>
                </a:solidFill>
                <a:effectLst/>
                <a:latin typeface="Nunito" pitchFamily="2" charset="0"/>
              </a:rPr>
              <a:t>membatasi</a:t>
            </a:r>
            <a:r>
              <a:rPr lang="en-GB" i="0" dirty="0">
                <a:solidFill>
                  <a:srgbClr val="202122"/>
                </a:solidFill>
                <a:effectLst/>
                <a:latin typeface="Nunito" pitchFamily="2" charset="0"/>
              </a:rPr>
              <a:t> </a:t>
            </a:r>
            <a:r>
              <a:rPr lang="en-GB" i="0" dirty="0" err="1">
                <a:solidFill>
                  <a:srgbClr val="202122"/>
                </a:solidFill>
                <a:effectLst/>
                <a:latin typeface="Nunito" pitchFamily="2" charset="0"/>
              </a:rPr>
              <a:t>mekanisme</a:t>
            </a:r>
            <a:r>
              <a:rPr lang="en-GB" i="0" dirty="0">
                <a:solidFill>
                  <a:srgbClr val="202122"/>
                </a:solidFill>
                <a:effectLst/>
                <a:latin typeface="Nunito" pitchFamily="2" charset="0"/>
              </a:rPr>
              <a:t> pada </a:t>
            </a:r>
            <a:r>
              <a:rPr lang="en-GB" i="0" dirty="0" err="1">
                <a:solidFill>
                  <a:srgbClr val="202122"/>
                </a:solidFill>
                <a:effectLst/>
                <a:latin typeface="Nunito" pitchFamily="2" charset="0"/>
              </a:rPr>
              <a:t>konteks</a:t>
            </a:r>
            <a:r>
              <a:rPr lang="en-GB" i="0" dirty="0">
                <a:solidFill>
                  <a:srgbClr val="202122"/>
                </a:solidFill>
                <a:effectLst/>
                <a:latin typeface="Nunito" pitchFamily="2" charset="0"/>
              </a:rPr>
              <a:t> </a:t>
            </a:r>
            <a:r>
              <a:rPr lang="en-GB" i="0" dirty="0" err="1">
                <a:solidFill>
                  <a:srgbClr val="202122"/>
                </a:solidFill>
                <a:effectLst/>
                <a:latin typeface="Nunito" pitchFamily="2" charset="0"/>
              </a:rPr>
              <a:t>langsung</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sebelum</a:t>
            </a:r>
            <a:r>
              <a:rPr lang="en-GB" i="0" dirty="0">
                <a:solidFill>
                  <a:srgbClr val="202122"/>
                </a:solidFill>
                <a:effectLst/>
                <a:latin typeface="Nunito" pitchFamily="2" charset="0"/>
              </a:rPr>
              <a:t> kata target. BERT </a:t>
            </a:r>
            <a:r>
              <a:rPr lang="en-GB" i="0" dirty="0" err="1">
                <a:solidFill>
                  <a:srgbClr val="202122"/>
                </a:solidFill>
                <a:effectLst/>
                <a:latin typeface="Nunito" pitchFamily="2" charset="0"/>
              </a:rPr>
              <a:t>menggunakan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pendekatan</a:t>
            </a:r>
            <a:r>
              <a:rPr lang="en-GB" i="0" dirty="0">
                <a:solidFill>
                  <a:srgbClr val="202122"/>
                </a:solidFill>
                <a:effectLst/>
                <a:latin typeface="Nunito" pitchFamily="2" charset="0"/>
              </a:rPr>
              <a:t> dua </a:t>
            </a:r>
            <a:r>
              <a:rPr lang="en-GB" i="0" dirty="0" err="1">
                <a:solidFill>
                  <a:srgbClr val="202122"/>
                </a:solidFill>
                <a:effectLst/>
                <a:latin typeface="Nunito" pitchFamily="2" charset="0"/>
              </a:rPr>
              <a:t>arah</a:t>
            </a:r>
            <a:r>
              <a:rPr lang="en-GB" i="0" dirty="0">
                <a:solidFill>
                  <a:srgbClr val="202122"/>
                </a:solidFill>
                <a:effectLst/>
                <a:latin typeface="Nunito" pitchFamily="2" charset="0"/>
              </a:rPr>
              <a:t> yang </a:t>
            </a:r>
            <a:r>
              <a:rPr lang="en-GB" i="0" dirty="0" err="1">
                <a:solidFill>
                  <a:srgbClr val="202122"/>
                </a:solidFill>
                <a:effectLst/>
                <a:latin typeface="Nunito" pitchFamily="2" charset="0"/>
              </a:rPr>
              <a:t>mempertimbangkan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konteks</a:t>
            </a:r>
            <a:r>
              <a:rPr lang="en-GB" i="0" dirty="0">
                <a:solidFill>
                  <a:srgbClr val="202122"/>
                </a:solidFill>
                <a:effectLst/>
                <a:latin typeface="Nunito" pitchFamily="2" charset="0"/>
              </a:rPr>
              <a:t> </a:t>
            </a:r>
            <a:r>
              <a:rPr lang="en-GB" i="0" dirty="0" err="1">
                <a:solidFill>
                  <a:srgbClr val="202122"/>
                </a:solidFill>
                <a:effectLst/>
                <a:latin typeface="Nunito" pitchFamily="2" charset="0"/>
              </a:rPr>
              <a:t>kiri</a:t>
            </a:r>
            <a:r>
              <a:rPr lang="en-GB" i="0" dirty="0">
                <a:solidFill>
                  <a:srgbClr val="202122"/>
                </a:solidFill>
                <a:effectLst/>
                <a:latin typeface="Nunito" pitchFamily="2" charset="0"/>
              </a:rPr>
              <a:t> dan </a:t>
            </a:r>
            <a:r>
              <a:rPr lang="en-GB" i="0" dirty="0" err="1">
                <a:solidFill>
                  <a:srgbClr val="202122"/>
                </a:solidFill>
                <a:effectLst/>
                <a:latin typeface="Nunito" pitchFamily="2" charset="0"/>
              </a:rPr>
              <a:t>kanan</a:t>
            </a:r>
            <a:r>
              <a:rPr lang="en-GB" i="0" dirty="0">
                <a:solidFill>
                  <a:srgbClr val="202122"/>
                </a:solidFill>
                <a:effectLst/>
                <a:latin typeface="Nunito" pitchFamily="2" charset="0"/>
              </a:rPr>
              <a:t> kata </a:t>
            </a:r>
            <a:r>
              <a:rPr lang="en-GB" i="0" dirty="0" err="1">
                <a:solidFill>
                  <a:srgbClr val="202122"/>
                </a:solidFill>
                <a:effectLst/>
                <a:latin typeface="Nunito" pitchFamily="2" charset="0"/>
              </a:rPr>
              <a:t>dalam</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sebuah</a:t>
            </a:r>
            <a:r>
              <a:rPr lang="en-GB" i="0" dirty="0">
                <a:solidFill>
                  <a:srgbClr val="202122"/>
                </a:solidFill>
                <a:effectLst/>
                <a:latin typeface="Nunito" pitchFamily="2" charset="0"/>
              </a:rPr>
              <a:t> </a:t>
            </a:r>
            <a:r>
              <a:rPr lang="en-GB" i="0" dirty="0" err="1">
                <a:solidFill>
                  <a:srgbClr val="202122"/>
                </a:solidFill>
                <a:effectLst/>
                <a:latin typeface="Nunito" pitchFamily="2" charset="0"/>
              </a:rPr>
              <a:t>kalimat</a:t>
            </a:r>
            <a:r>
              <a:rPr lang="en-GB" i="0" dirty="0">
                <a:solidFill>
                  <a:srgbClr val="202122"/>
                </a:solidFill>
                <a:effectLst/>
                <a:latin typeface="Nunito" pitchFamily="2" charset="0"/>
              </a:rPr>
              <a:t>. </a:t>
            </a:r>
            <a:r>
              <a:rPr lang="en-GB" i="0" dirty="0" err="1">
                <a:solidFill>
                  <a:srgbClr val="202122"/>
                </a:solidFill>
                <a:effectLst/>
                <a:latin typeface="Nunito" pitchFamily="2" charset="0"/>
              </a:rPr>
              <a:t>Alih-alih</a:t>
            </a:r>
            <a:r>
              <a:rPr lang="en-GB" i="0" dirty="0">
                <a:solidFill>
                  <a:srgbClr val="202122"/>
                </a:solidFill>
                <a:effectLst/>
                <a:latin typeface="Nunito" pitchFamily="2" charset="0"/>
              </a:rPr>
              <a:t> </a:t>
            </a:r>
            <a:r>
              <a:rPr lang="en-GB" i="0" dirty="0" err="1">
                <a:solidFill>
                  <a:srgbClr val="202122"/>
                </a:solidFill>
                <a:effectLst/>
                <a:latin typeface="Nunito" pitchFamily="2" charset="0"/>
              </a:rPr>
              <a:t>menganalisis</a:t>
            </a:r>
            <a:r>
              <a:rPr lang="en-GB" i="0" dirty="0">
                <a:solidFill>
                  <a:srgbClr val="202122"/>
                </a:solidFill>
                <a:effectLst/>
                <a:latin typeface="Nunito" pitchFamily="2" charset="0"/>
              </a:rPr>
              <a:t> </a:t>
            </a:r>
            <a:r>
              <a:rPr lang="en-GB" i="0" dirty="0" err="1">
                <a:solidFill>
                  <a:srgbClr val="202122"/>
                </a:solidFill>
                <a:effectLst/>
                <a:latin typeface="Nunito" pitchFamily="2" charset="0"/>
              </a:rPr>
              <a:t>teks</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secara</a:t>
            </a:r>
            <a:r>
              <a:rPr lang="en-GB" i="0" dirty="0">
                <a:solidFill>
                  <a:srgbClr val="202122"/>
                </a:solidFill>
                <a:effectLst/>
                <a:latin typeface="Nunito" pitchFamily="2" charset="0"/>
              </a:rPr>
              <a:t> </a:t>
            </a:r>
            <a:r>
              <a:rPr lang="en-GB" i="0" dirty="0" err="1">
                <a:solidFill>
                  <a:srgbClr val="202122"/>
                </a:solidFill>
                <a:effectLst/>
                <a:latin typeface="Nunito" pitchFamily="2" charset="0"/>
              </a:rPr>
              <a:t>berurutan</a:t>
            </a:r>
            <a:r>
              <a:rPr lang="en-GB" i="0" dirty="0">
                <a:solidFill>
                  <a:srgbClr val="202122"/>
                </a:solidFill>
                <a:effectLst/>
                <a:latin typeface="Nunito" pitchFamily="2" charset="0"/>
              </a:rPr>
              <a:t>, BERT </a:t>
            </a:r>
            <a:r>
              <a:rPr lang="en-GB" i="0" dirty="0" err="1">
                <a:solidFill>
                  <a:srgbClr val="202122"/>
                </a:solidFill>
                <a:effectLst/>
                <a:latin typeface="Nunito" pitchFamily="2" charset="0"/>
              </a:rPr>
              <a:t>melihat</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semua</a:t>
            </a:r>
            <a:r>
              <a:rPr lang="en-GB" i="0" dirty="0">
                <a:solidFill>
                  <a:srgbClr val="202122"/>
                </a:solidFill>
                <a:effectLst/>
                <a:latin typeface="Nunito" pitchFamily="2" charset="0"/>
              </a:rPr>
              <a:t> kata </a:t>
            </a:r>
            <a:r>
              <a:rPr lang="en-GB" i="0" dirty="0" err="1">
                <a:solidFill>
                  <a:srgbClr val="202122"/>
                </a:solidFill>
                <a:effectLst/>
                <a:latin typeface="Nunito" pitchFamily="2" charset="0"/>
              </a:rPr>
              <a:t>dalam</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sebuah</a:t>
            </a:r>
            <a:r>
              <a:rPr lang="en-GB" i="0" dirty="0">
                <a:solidFill>
                  <a:srgbClr val="202122"/>
                </a:solidFill>
                <a:effectLst/>
                <a:latin typeface="Nunito" pitchFamily="2" charset="0"/>
              </a:rPr>
              <a:t> </a:t>
            </a:r>
            <a:r>
              <a:rPr lang="en-GB" i="0" dirty="0" err="1">
                <a:solidFill>
                  <a:srgbClr val="202122"/>
                </a:solidFill>
                <a:effectLst/>
                <a:latin typeface="Nunito" pitchFamily="2" charset="0"/>
              </a:rPr>
              <a:t>kalimat</a:t>
            </a:r>
            <a:r>
              <a:rPr lang="en-GB" i="0" dirty="0">
                <a:solidFill>
                  <a:srgbClr val="202122"/>
                </a:solidFill>
                <a:effectLst/>
                <a:latin typeface="Nunito" pitchFamily="2" charset="0"/>
              </a:rPr>
              <a:t> </a:t>
            </a:r>
            <a:r>
              <a:rPr lang="en-GB" i="0" dirty="0" err="1">
                <a:solidFill>
                  <a:srgbClr val="202122"/>
                </a:solidFill>
                <a:effectLst/>
                <a:latin typeface="Nunito" pitchFamily="2" charset="0"/>
              </a:rPr>
              <a:t>secara</a:t>
            </a:r>
            <a:r>
              <a:rPr lang="en-GB" i="0" dirty="0">
                <a:solidFill>
                  <a:srgbClr val="202122"/>
                </a:solidFill>
                <a:effectLst/>
                <a:latin typeface="Nunito" pitchFamily="2" charset="0"/>
              </a:rPr>
              <a:t> </a:t>
            </a:r>
            <a:r>
              <a:rPr lang="en-GB" i="0" dirty="0" err="1">
                <a:solidFill>
                  <a:srgbClr val="202122"/>
                </a:solidFill>
                <a:effectLst/>
                <a:latin typeface="Nunito" pitchFamily="2" charset="0"/>
              </a:rPr>
              <a:t>bersamaan</a:t>
            </a:r>
            <a:r>
              <a:rPr lang="en-GB" i="0" dirty="0">
                <a:solidFill>
                  <a:srgbClr val="202122"/>
                </a:solidFill>
                <a:effectLst/>
                <a:latin typeface="Nunito" pitchFamily="2" charset="0"/>
              </a:rPr>
              <a:t>.</a:t>
            </a:r>
          </a:p>
          <a:p>
            <a:pPr marL="114300" indent="0" algn="just">
              <a:buNone/>
            </a:pPr>
            <a:endParaRPr lang="en-GB" dirty="0">
              <a:solidFill>
                <a:srgbClr val="202122"/>
              </a:solidFill>
              <a:latin typeface="Nunito" pitchFamily="2" charset="0"/>
            </a:endParaRPr>
          </a:p>
          <a:p>
            <a:pPr marL="114300" indent="0" algn="just">
              <a:buNone/>
            </a:pPr>
            <a:endParaRPr lang="en-GB" dirty="0">
              <a:solidFill>
                <a:srgbClr val="202122"/>
              </a:solidFill>
              <a:latin typeface="Nunito" pitchFamily="2" charset="0"/>
            </a:endParaRPr>
          </a:p>
          <a:p>
            <a:pPr marL="114300" indent="0" algn="just">
              <a:buNone/>
            </a:pPr>
            <a:endParaRPr lang="en-ID" dirty="0">
              <a:latin typeface="Nunito" pitchFamily="2" charset="0"/>
            </a:endParaRPr>
          </a:p>
        </p:txBody>
      </p:sp>
      <p:sp>
        <p:nvSpPr>
          <p:cNvPr id="2" name="TextBox 1">
            <a:extLst>
              <a:ext uri="{FF2B5EF4-FFF2-40B4-BE49-F238E27FC236}">
                <a16:creationId xmlns:a16="http://schemas.microsoft.com/office/drawing/2014/main" id="{BC5D5B4B-7DA3-4985-3804-B341602B84AB}"/>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https://www.geeksforgeeks.org/explanation-of-bert-model-nlp/</a:t>
            </a:r>
          </a:p>
        </p:txBody>
      </p:sp>
    </p:spTree>
    <p:extLst>
      <p:ext uri="{BB962C8B-B14F-4D97-AF65-F5344CB8AC3E}">
        <p14:creationId xmlns:p14="http://schemas.microsoft.com/office/powerpoint/2010/main" val="3814092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3DF7EB8E-73D4-1EC2-B492-CACF2AA7973D}"/>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F61457B3-3FD1-7BAF-8060-22D435F7A208}"/>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Bidirectional Approach of BERT</a:t>
            </a:r>
            <a:endParaRPr lang="en-ID"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591ECF3-AD66-F704-DDD9-EBD8E45F074D}"/>
              </a:ext>
            </a:extLst>
          </p:cNvPr>
          <p:cNvSpPr>
            <a:spLocks noGrp="1"/>
          </p:cNvSpPr>
          <p:nvPr>
            <p:ph type="body" idx="1"/>
          </p:nvPr>
        </p:nvSpPr>
        <p:spPr>
          <a:xfrm>
            <a:off x="311700" y="695740"/>
            <a:ext cx="8520600" cy="3911886"/>
          </a:xfrm>
        </p:spPr>
        <p:txBody>
          <a:bodyPr/>
          <a:lstStyle/>
          <a:p>
            <a:pPr marL="114300" indent="0" algn="just">
              <a:buNone/>
            </a:pPr>
            <a:r>
              <a:rPr lang="en-GB" dirty="0">
                <a:solidFill>
                  <a:srgbClr val="202122"/>
                </a:solidFill>
                <a:latin typeface="Nunito" pitchFamily="2" charset="0"/>
              </a:rPr>
              <a:t>Example: “The bank is situated on the _______ of the river.”</a:t>
            </a:r>
          </a:p>
          <a:p>
            <a:pPr marL="114300" indent="0" algn="just">
              <a:buNone/>
            </a:pPr>
            <a:endParaRPr lang="en-GB" dirty="0">
              <a:solidFill>
                <a:srgbClr val="202122"/>
              </a:solidFill>
              <a:latin typeface="Nunito" pitchFamily="2" charset="0"/>
            </a:endParaRPr>
          </a:p>
          <a:p>
            <a:pPr marL="114300" indent="0" algn="just">
              <a:buNone/>
            </a:pPr>
            <a:r>
              <a:rPr lang="en-GB" dirty="0">
                <a:solidFill>
                  <a:srgbClr val="202122"/>
                </a:solidFill>
                <a:latin typeface="Nunito" pitchFamily="2" charset="0"/>
              </a:rPr>
              <a:t>In a unidirectional model, the understanding of the blank would heavily depend on the preceding words, and the model might struggle to discern whether “bank” refers to a financial institution or the side of the river.</a:t>
            </a:r>
          </a:p>
          <a:p>
            <a:pPr marL="114300" indent="0" algn="just">
              <a:buNone/>
            </a:pPr>
            <a:endParaRPr lang="en-GB" dirty="0">
              <a:solidFill>
                <a:srgbClr val="202122"/>
              </a:solidFill>
              <a:latin typeface="Nunito" pitchFamily="2" charset="0"/>
            </a:endParaRPr>
          </a:p>
          <a:p>
            <a:pPr marL="114300" indent="0" algn="just">
              <a:buNone/>
            </a:pPr>
            <a:r>
              <a:rPr lang="en-GB" dirty="0">
                <a:solidFill>
                  <a:srgbClr val="202122"/>
                </a:solidFill>
                <a:latin typeface="Nunito" pitchFamily="2" charset="0"/>
              </a:rPr>
              <a:t>BERT, being bidirectional, simultaneously considers both the left (“The bank is situated on the”) and right context (“of the river”), enabling a more nuanced understanding. It comprehends that the missing word is likely related to the geographical location of the bank, demonstrating the contextual richness that the bidirectional approach brings.</a:t>
            </a:r>
          </a:p>
          <a:p>
            <a:pPr marL="114300" indent="0" algn="just">
              <a:buNone/>
            </a:pPr>
            <a:endParaRPr lang="en-GB" dirty="0">
              <a:solidFill>
                <a:srgbClr val="202122"/>
              </a:solidFill>
              <a:latin typeface="Nunito" pitchFamily="2" charset="0"/>
            </a:endParaRPr>
          </a:p>
          <a:p>
            <a:pPr marL="114300" indent="0" algn="just">
              <a:buNone/>
            </a:pPr>
            <a:endParaRPr lang="en-GB" dirty="0">
              <a:solidFill>
                <a:srgbClr val="202122"/>
              </a:solidFill>
              <a:latin typeface="Nunito" pitchFamily="2" charset="0"/>
            </a:endParaRPr>
          </a:p>
          <a:p>
            <a:pPr marL="114300" indent="0" algn="just">
              <a:buNone/>
            </a:pPr>
            <a:endParaRPr lang="en-ID" dirty="0">
              <a:latin typeface="Nunito" pitchFamily="2" charset="0"/>
            </a:endParaRPr>
          </a:p>
        </p:txBody>
      </p:sp>
      <p:sp>
        <p:nvSpPr>
          <p:cNvPr id="2" name="TextBox 1">
            <a:extLst>
              <a:ext uri="{FF2B5EF4-FFF2-40B4-BE49-F238E27FC236}">
                <a16:creationId xmlns:a16="http://schemas.microsoft.com/office/drawing/2014/main" id="{BC0BFE3C-213C-8B70-1DE8-8C152621CA17}"/>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https://www.geeksforgeeks.org/explanation-of-bert-model-nlp/</a:t>
            </a:r>
          </a:p>
        </p:txBody>
      </p:sp>
    </p:spTree>
    <p:extLst>
      <p:ext uri="{BB962C8B-B14F-4D97-AF65-F5344CB8AC3E}">
        <p14:creationId xmlns:p14="http://schemas.microsoft.com/office/powerpoint/2010/main" val="2833550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674FF9B4-0B77-5650-2B21-EEC20D362575}"/>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F0C3F83C-C371-02DD-72AC-255F6D526453}"/>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Pre-training and Fine-tuning</a:t>
            </a:r>
            <a:endParaRPr lang="en-ID"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FDB614D-3B35-1641-AE8F-C8C2D1343CCD}"/>
              </a:ext>
            </a:extLst>
          </p:cNvPr>
          <p:cNvSpPr>
            <a:spLocks noGrp="1"/>
          </p:cNvSpPr>
          <p:nvPr>
            <p:ph type="body" idx="1"/>
          </p:nvPr>
        </p:nvSpPr>
        <p:spPr>
          <a:xfrm>
            <a:off x="250300" y="505735"/>
            <a:ext cx="8520600" cy="3911886"/>
          </a:xfrm>
        </p:spPr>
        <p:txBody>
          <a:bodyPr/>
          <a:lstStyle/>
          <a:p>
            <a:pPr marL="114300" indent="0" algn="just">
              <a:buNone/>
            </a:pPr>
            <a:r>
              <a:rPr lang="en-GB" dirty="0">
                <a:solidFill>
                  <a:srgbClr val="202122"/>
                </a:solidFill>
                <a:latin typeface="Nunito" pitchFamily="2" charset="0"/>
              </a:rPr>
              <a:t>The BERT model undergoes a two-step process:</a:t>
            </a:r>
          </a:p>
          <a:p>
            <a:pPr marL="114300" indent="0" algn="just">
              <a:buNone/>
            </a:pPr>
            <a:endParaRPr lang="en-GB" dirty="0">
              <a:solidFill>
                <a:srgbClr val="202122"/>
              </a:solidFill>
              <a:latin typeface="Nunito" pitchFamily="2" charset="0"/>
            </a:endParaRPr>
          </a:p>
          <a:p>
            <a:pPr algn="just">
              <a:buFont typeface="+mj-lt"/>
              <a:buAutoNum type="arabicPeriod"/>
            </a:pPr>
            <a:r>
              <a:rPr lang="en-GB" dirty="0">
                <a:solidFill>
                  <a:srgbClr val="202122"/>
                </a:solidFill>
                <a:latin typeface="Nunito" pitchFamily="2" charset="0"/>
              </a:rPr>
              <a:t>Pre-training on Large amounts of </a:t>
            </a:r>
            <a:r>
              <a:rPr lang="en-GB" dirty="0" err="1">
                <a:solidFill>
                  <a:srgbClr val="202122"/>
                </a:solidFill>
                <a:latin typeface="Nunito" pitchFamily="2" charset="0"/>
              </a:rPr>
              <a:t>unlabeled</a:t>
            </a:r>
            <a:r>
              <a:rPr lang="en-GB" dirty="0">
                <a:solidFill>
                  <a:srgbClr val="202122"/>
                </a:solidFill>
                <a:latin typeface="Nunito" pitchFamily="2" charset="0"/>
              </a:rPr>
              <a:t> text to learn contextual embeddings.</a:t>
            </a:r>
          </a:p>
          <a:p>
            <a:pPr algn="just">
              <a:buFont typeface="+mj-lt"/>
              <a:buAutoNum type="arabicPeriod"/>
            </a:pPr>
            <a:r>
              <a:rPr lang="en-GB" dirty="0">
                <a:solidFill>
                  <a:srgbClr val="202122"/>
                </a:solidFill>
                <a:latin typeface="Nunito" pitchFamily="2" charset="0"/>
              </a:rPr>
              <a:t>Fine-tuning on </a:t>
            </a:r>
            <a:r>
              <a:rPr lang="en-GB" dirty="0" err="1">
                <a:solidFill>
                  <a:srgbClr val="202122"/>
                </a:solidFill>
                <a:latin typeface="Nunito" pitchFamily="2" charset="0"/>
              </a:rPr>
              <a:t>labeled</a:t>
            </a:r>
            <a:r>
              <a:rPr lang="en-GB" dirty="0">
                <a:solidFill>
                  <a:srgbClr val="202122"/>
                </a:solidFill>
                <a:latin typeface="Nunito" pitchFamily="2" charset="0"/>
              </a:rPr>
              <a:t> data for specific NLP tasks.</a:t>
            </a:r>
          </a:p>
          <a:p>
            <a:pPr marL="114300" indent="0" algn="just">
              <a:buNone/>
            </a:pPr>
            <a:endParaRPr lang="en-GB" dirty="0">
              <a:solidFill>
                <a:srgbClr val="202122"/>
              </a:solidFill>
              <a:latin typeface="Nunito" pitchFamily="2" charset="0"/>
            </a:endParaRPr>
          </a:p>
          <a:p>
            <a:pPr marL="114300" indent="0" algn="just">
              <a:buNone/>
            </a:pPr>
            <a:r>
              <a:rPr lang="en-GB" dirty="0">
                <a:solidFill>
                  <a:srgbClr val="202122"/>
                </a:solidFill>
                <a:latin typeface="Nunito" pitchFamily="2" charset="0"/>
              </a:rPr>
              <a:t>Pre-Training on Large Data : BERT is pre-trained on large amount of </a:t>
            </a:r>
            <a:r>
              <a:rPr lang="en-GB" dirty="0" err="1">
                <a:solidFill>
                  <a:srgbClr val="202122"/>
                </a:solidFill>
                <a:latin typeface="Nunito" pitchFamily="2" charset="0"/>
              </a:rPr>
              <a:t>unlabeled</a:t>
            </a:r>
            <a:r>
              <a:rPr lang="en-GB" dirty="0">
                <a:solidFill>
                  <a:srgbClr val="202122"/>
                </a:solidFill>
                <a:latin typeface="Nunito" pitchFamily="2" charset="0"/>
              </a:rPr>
              <a:t> text data. The model learns contextual embeddings, which are the representations of words that take into account their surrounding context in a sentence.</a:t>
            </a:r>
          </a:p>
          <a:p>
            <a:pPr marL="114300" indent="0" algn="just">
              <a:buNone/>
            </a:pPr>
            <a:endParaRPr lang="en-GB" dirty="0">
              <a:solidFill>
                <a:srgbClr val="202122"/>
              </a:solidFill>
              <a:latin typeface="Nunito" pitchFamily="2" charset="0"/>
            </a:endParaRPr>
          </a:p>
          <a:p>
            <a:pPr marL="114300" indent="0" algn="just">
              <a:buNone/>
            </a:pPr>
            <a:endParaRPr lang="en-GB" dirty="0">
              <a:solidFill>
                <a:srgbClr val="202122"/>
              </a:solidFill>
              <a:latin typeface="Nunito" pitchFamily="2" charset="0"/>
            </a:endParaRPr>
          </a:p>
          <a:p>
            <a:pPr marL="114300" indent="0" algn="just">
              <a:buNone/>
            </a:pPr>
            <a:endParaRPr lang="en-ID" dirty="0">
              <a:latin typeface="Nunito" pitchFamily="2" charset="0"/>
            </a:endParaRPr>
          </a:p>
        </p:txBody>
      </p:sp>
      <p:sp>
        <p:nvSpPr>
          <p:cNvPr id="2" name="TextBox 1">
            <a:extLst>
              <a:ext uri="{FF2B5EF4-FFF2-40B4-BE49-F238E27FC236}">
                <a16:creationId xmlns:a16="http://schemas.microsoft.com/office/drawing/2014/main" id="{2AE0F932-B610-00FF-B46F-2851CB6F48AE}"/>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https://www.geeksforgeeks.org/explanation-of-bert-model-nlp/</a:t>
            </a:r>
          </a:p>
        </p:txBody>
      </p:sp>
    </p:spTree>
    <p:extLst>
      <p:ext uri="{BB962C8B-B14F-4D97-AF65-F5344CB8AC3E}">
        <p14:creationId xmlns:p14="http://schemas.microsoft.com/office/powerpoint/2010/main" val="2179997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D93A133F-1B08-EBCD-1855-354FC180BA2C}"/>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CEDBC5F2-F782-187E-A9C9-4D97061B039A}"/>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Pre-training and Fine-tuning</a:t>
            </a:r>
            <a:endParaRPr lang="en-ID"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23912583-74E2-5EA5-95C6-521C3429E36E}"/>
              </a:ext>
            </a:extLst>
          </p:cNvPr>
          <p:cNvSpPr>
            <a:spLocks noGrp="1"/>
          </p:cNvSpPr>
          <p:nvPr>
            <p:ph type="body" idx="1"/>
          </p:nvPr>
        </p:nvSpPr>
        <p:spPr>
          <a:xfrm>
            <a:off x="250300" y="903300"/>
            <a:ext cx="8520600" cy="3263183"/>
          </a:xfrm>
        </p:spPr>
        <p:txBody>
          <a:bodyPr/>
          <a:lstStyle/>
          <a:p>
            <a:pPr marL="114300" indent="0" algn="just">
              <a:buNone/>
            </a:pPr>
            <a:r>
              <a:rPr lang="en-GB" sz="1600" dirty="0">
                <a:solidFill>
                  <a:srgbClr val="202122"/>
                </a:solidFill>
                <a:latin typeface="Nunito" pitchFamily="2" charset="0"/>
              </a:rPr>
              <a:t>Fine-Tuning on </a:t>
            </a:r>
            <a:r>
              <a:rPr lang="en-GB" sz="1600" dirty="0" err="1">
                <a:solidFill>
                  <a:srgbClr val="202122"/>
                </a:solidFill>
                <a:latin typeface="Nunito" pitchFamily="2" charset="0"/>
              </a:rPr>
              <a:t>Labeled</a:t>
            </a:r>
            <a:r>
              <a:rPr lang="en-GB" sz="1600" dirty="0">
                <a:solidFill>
                  <a:srgbClr val="202122"/>
                </a:solidFill>
                <a:latin typeface="Nunito" pitchFamily="2" charset="0"/>
              </a:rPr>
              <a:t> Data : After the pre-training phase, the BERT model, armed with its contextual embeddings, is then fine-tuned for specific natural language processing (NLP) tasks. This step tailors the model to more targeted applications by adapting its general language understanding to the nuances of the particular task.</a:t>
            </a:r>
          </a:p>
          <a:p>
            <a:pPr marL="114300" indent="0" algn="just">
              <a:buNone/>
            </a:pPr>
            <a:r>
              <a:rPr lang="en-GB" sz="1600" dirty="0">
                <a:solidFill>
                  <a:srgbClr val="202122"/>
                </a:solidFill>
                <a:latin typeface="Nunito" pitchFamily="2" charset="0"/>
              </a:rPr>
              <a:t>BERT is fine-tuned using </a:t>
            </a:r>
            <a:r>
              <a:rPr lang="en-GB" sz="1600" dirty="0" err="1">
                <a:solidFill>
                  <a:srgbClr val="202122"/>
                </a:solidFill>
                <a:latin typeface="Nunito" pitchFamily="2" charset="0"/>
              </a:rPr>
              <a:t>labeled</a:t>
            </a:r>
            <a:r>
              <a:rPr lang="en-GB" sz="1600" dirty="0">
                <a:solidFill>
                  <a:srgbClr val="202122"/>
                </a:solidFill>
                <a:latin typeface="Nunito" pitchFamily="2" charset="0"/>
              </a:rPr>
              <a:t> data specific to the downstream tasks of interest. These tasks could include sentiment analysis, question-answering, named entity recognition, or any other NLP application. The model’s parameters are adjusted to optimize its performance for the particular requirements of the task at hand.</a:t>
            </a:r>
          </a:p>
          <a:p>
            <a:pPr marL="114300" indent="0" algn="just">
              <a:buNone/>
            </a:pPr>
            <a:r>
              <a:rPr lang="en-GB" sz="1600" dirty="0">
                <a:solidFill>
                  <a:srgbClr val="202122"/>
                </a:solidFill>
                <a:latin typeface="Nunito" pitchFamily="2" charset="0"/>
              </a:rPr>
              <a:t>BERT’s unified architecture allows it to adapt to various downstream tasks with minimal modifications, making it a versatile and highly effective tool in natural language understanding and processing.</a:t>
            </a:r>
          </a:p>
        </p:txBody>
      </p:sp>
      <p:sp>
        <p:nvSpPr>
          <p:cNvPr id="2" name="TextBox 1">
            <a:extLst>
              <a:ext uri="{FF2B5EF4-FFF2-40B4-BE49-F238E27FC236}">
                <a16:creationId xmlns:a16="http://schemas.microsoft.com/office/drawing/2014/main" id="{F9904EA4-FDC9-DF90-A531-E322264765F4}"/>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https://www.geeksforgeeks.org/explanation-of-bert-model-nlp/</a:t>
            </a:r>
          </a:p>
        </p:txBody>
      </p:sp>
    </p:spTree>
    <p:extLst>
      <p:ext uri="{BB962C8B-B14F-4D97-AF65-F5344CB8AC3E}">
        <p14:creationId xmlns:p14="http://schemas.microsoft.com/office/powerpoint/2010/main" val="238724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CBFF5FE7-62DE-55E2-6CB0-EFAB10D5F7A6}"/>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56C82BDA-4D9D-C9FB-3AA1-6222632F2242}"/>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BERT Embedding</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BA17CBC-46F8-3227-08B4-B42F93CFEFF3}"/>
              </a:ext>
            </a:extLst>
          </p:cNvPr>
          <p:cNvSpPr>
            <a:spLocks noGrp="1"/>
          </p:cNvSpPr>
          <p:nvPr>
            <p:ph type="body" idx="1"/>
          </p:nvPr>
        </p:nvSpPr>
        <p:spPr>
          <a:xfrm>
            <a:off x="311700" y="695740"/>
            <a:ext cx="8520600" cy="3911886"/>
          </a:xfrm>
        </p:spPr>
        <p:txBody>
          <a:bodyPr/>
          <a:lstStyle/>
          <a:p>
            <a:pPr marL="114300" indent="0" algn="just">
              <a:buNone/>
            </a:pPr>
            <a:r>
              <a:rPr lang="en-GB" i="0" dirty="0">
                <a:solidFill>
                  <a:srgbClr val="202122"/>
                </a:solidFill>
                <a:effectLst/>
                <a:latin typeface="Nunito" pitchFamily="2" charset="0"/>
              </a:rPr>
              <a:t>The three embedding vectors are added together representing the initial token representation as a function of these three pieces of information. After embedding, the vector representation is normalized using a </a:t>
            </a:r>
            <a:r>
              <a:rPr lang="en-GB" i="0" dirty="0" err="1">
                <a:solidFill>
                  <a:srgbClr val="202122"/>
                </a:solidFill>
                <a:effectLst/>
                <a:latin typeface="Nunito" pitchFamily="2" charset="0"/>
              </a:rPr>
              <a:t>LayerNorm</a:t>
            </a:r>
            <a:r>
              <a:rPr lang="en-GB" i="0" dirty="0">
                <a:solidFill>
                  <a:srgbClr val="202122"/>
                </a:solidFill>
                <a:effectLst/>
                <a:latin typeface="Nunito" pitchFamily="2" charset="0"/>
              </a:rPr>
              <a:t> operation, outputting a 768-dimensional vector for each input token. After this, the representation vectors are passed forward through 12 Transformer encoder blocks, and are decoded back to 30,000-dimensional vocabulary space using a basic affine transformation layer.</a:t>
            </a:r>
            <a:endParaRPr lang="en-ID" dirty="0">
              <a:latin typeface="Nunito" pitchFamily="2" charset="0"/>
            </a:endParaRPr>
          </a:p>
        </p:txBody>
      </p:sp>
      <p:sp>
        <p:nvSpPr>
          <p:cNvPr id="2" name="TextBox 1">
            <a:extLst>
              <a:ext uri="{FF2B5EF4-FFF2-40B4-BE49-F238E27FC236}">
                <a16:creationId xmlns:a16="http://schemas.microsoft.com/office/drawing/2014/main" id="{454B27B3-A787-F2B8-0086-BD056738A642}"/>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https://en.wikipedia.org/wiki/BERT_(language_model)</a:t>
            </a:r>
          </a:p>
        </p:txBody>
      </p:sp>
      <p:pic>
        <p:nvPicPr>
          <p:cNvPr id="1026" name="Picture 2">
            <a:extLst>
              <a:ext uri="{FF2B5EF4-FFF2-40B4-BE49-F238E27FC236}">
                <a16:creationId xmlns:a16="http://schemas.microsoft.com/office/drawing/2014/main" id="{FE918909-B404-0065-C802-88801470D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262" y="2974814"/>
            <a:ext cx="6659476" cy="171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70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169BEDF5-74DC-064C-1161-21B878B3293C}"/>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B79601BE-40BF-8F70-BDD8-28922FC5578A}"/>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Masked Language Modelling Task</a:t>
            </a:r>
            <a:endParaRPr lang="en-ID" dirty="0">
              <a:solidFill>
                <a:schemeClr val="dk1"/>
              </a:solidFill>
              <a:latin typeface="Nunito" pitchFamily="2"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075EB2B-02B4-FF44-80A1-DC42904A53B2}"/>
              </a:ext>
            </a:extLst>
          </p:cNvPr>
          <p:cNvPicPr>
            <a:picLocks noChangeAspect="1"/>
          </p:cNvPicPr>
          <p:nvPr/>
        </p:nvPicPr>
        <p:blipFill>
          <a:blip r:embed="rId3"/>
          <a:stretch>
            <a:fillRect/>
          </a:stretch>
        </p:blipFill>
        <p:spPr>
          <a:xfrm>
            <a:off x="553062" y="695740"/>
            <a:ext cx="7620000" cy="3781425"/>
          </a:xfrm>
          <a:prstGeom prst="rect">
            <a:avLst/>
          </a:prstGeom>
        </p:spPr>
      </p:pic>
      <p:sp>
        <p:nvSpPr>
          <p:cNvPr id="2" name="TextBox 1">
            <a:extLst>
              <a:ext uri="{FF2B5EF4-FFF2-40B4-BE49-F238E27FC236}">
                <a16:creationId xmlns:a16="http://schemas.microsoft.com/office/drawing/2014/main" id="{FC8A8C4D-2CAA-C90C-8C05-9B2C775DE63F}"/>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https://en.wikipedia.org/wiki/BERT_(language_model)</a:t>
            </a:r>
          </a:p>
        </p:txBody>
      </p:sp>
    </p:spTree>
    <p:extLst>
      <p:ext uri="{BB962C8B-B14F-4D97-AF65-F5344CB8AC3E}">
        <p14:creationId xmlns:p14="http://schemas.microsoft.com/office/powerpoint/2010/main" val="11065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2CA22016-80FB-B6A9-D1FA-341444A57B38}"/>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23038229-720A-D608-AEB9-4ACF5899BA4F}"/>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Next Sequence Prediction Task</a:t>
            </a:r>
            <a:endParaRPr lang="en-ID"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86CAFAA-CA68-2B88-7616-486B532780BA}"/>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https://en.wikipedia.org/wiki/BERT_(language_model)</a:t>
            </a:r>
          </a:p>
        </p:txBody>
      </p:sp>
      <p:pic>
        <p:nvPicPr>
          <p:cNvPr id="2050" name="Picture 2">
            <a:extLst>
              <a:ext uri="{FF2B5EF4-FFF2-40B4-BE49-F238E27FC236}">
                <a16:creationId xmlns:a16="http://schemas.microsoft.com/office/drawing/2014/main" id="{A3D4AD06-70EC-F483-349A-2D830FB6A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759467"/>
            <a:ext cx="76200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089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C6A6-2875-6031-A477-F1BA3BC026A6}"/>
              </a:ext>
            </a:extLst>
          </p:cNvPr>
          <p:cNvSpPr>
            <a:spLocks noGrp="1"/>
          </p:cNvSpPr>
          <p:nvPr>
            <p:ph type="title"/>
          </p:nvPr>
        </p:nvSpPr>
        <p:spPr/>
        <p:txBody>
          <a:bodyPr/>
          <a:lstStyle/>
          <a:p>
            <a:pPr algn="ctr"/>
            <a:r>
              <a:rPr lang="en-US" dirty="0" err="1"/>
              <a:t>Treansformer</a:t>
            </a:r>
            <a:r>
              <a:rPr lang="en-US" dirty="0"/>
              <a:t> Models</a:t>
            </a:r>
            <a:endParaRPr lang="id-ID" dirty="0"/>
          </a:p>
        </p:txBody>
      </p:sp>
      <p:sp>
        <p:nvSpPr>
          <p:cNvPr id="3" name="Text Placeholder 2">
            <a:extLst>
              <a:ext uri="{FF2B5EF4-FFF2-40B4-BE49-F238E27FC236}">
                <a16:creationId xmlns:a16="http://schemas.microsoft.com/office/drawing/2014/main" id="{BB225007-AAC5-D549-D791-1F3432D2CF3F}"/>
              </a:ext>
            </a:extLst>
          </p:cNvPr>
          <p:cNvSpPr>
            <a:spLocks noGrp="1"/>
          </p:cNvSpPr>
          <p:nvPr>
            <p:ph type="body" idx="1"/>
          </p:nvPr>
        </p:nvSpPr>
        <p:spPr/>
        <p:txBody>
          <a:bodyPr/>
          <a:lstStyle/>
          <a:p>
            <a:endParaRPr lang="id-ID" dirty="0"/>
          </a:p>
        </p:txBody>
      </p:sp>
      <p:pic>
        <p:nvPicPr>
          <p:cNvPr id="4" name="Online Media 3" title="Transformer models and BERT model: Overview">
            <a:hlinkClick r:id="" action="ppaction://media"/>
            <a:extLst>
              <a:ext uri="{FF2B5EF4-FFF2-40B4-BE49-F238E27FC236}">
                <a16:creationId xmlns:a16="http://schemas.microsoft.com/office/drawing/2014/main" id="{B60D509C-A054-426E-3B3A-A821E05B0432}"/>
              </a:ext>
            </a:extLst>
          </p:cNvPr>
          <p:cNvPicPr>
            <a:picLocks noRot="1" noChangeAspect="1"/>
          </p:cNvPicPr>
          <p:nvPr>
            <a:videoFile r:link="rId1"/>
          </p:nvPr>
        </p:nvPicPr>
        <p:blipFill>
          <a:blip r:embed="rId4"/>
          <a:stretch>
            <a:fillRect/>
          </a:stretch>
        </p:blipFill>
        <p:spPr>
          <a:xfrm>
            <a:off x="311700" y="1152475"/>
            <a:ext cx="4123009" cy="2327679"/>
          </a:xfrm>
          <a:prstGeom prst="rect">
            <a:avLst/>
          </a:prstGeom>
        </p:spPr>
      </p:pic>
      <p:pic>
        <p:nvPicPr>
          <p:cNvPr id="5" name="Online Media 4" title="BERT explained: Training, Inference,  BERT vs GPT/LLamA, Fine tuning, [CLS] token">
            <a:hlinkClick r:id="" action="ppaction://media"/>
            <a:extLst>
              <a:ext uri="{FF2B5EF4-FFF2-40B4-BE49-F238E27FC236}">
                <a16:creationId xmlns:a16="http://schemas.microsoft.com/office/drawing/2014/main" id="{18298773-2667-809D-1129-6830C930D4C4}"/>
              </a:ext>
            </a:extLst>
          </p:cNvPr>
          <p:cNvPicPr>
            <a:picLocks noRot="1" noChangeAspect="1"/>
          </p:cNvPicPr>
          <p:nvPr>
            <a:videoFile r:link="rId2"/>
          </p:nvPr>
        </p:nvPicPr>
        <p:blipFill>
          <a:blip r:embed="rId5"/>
          <a:stretch>
            <a:fillRect/>
          </a:stretch>
        </p:blipFill>
        <p:spPr>
          <a:xfrm>
            <a:off x="4709293" y="1152475"/>
            <a:ext cx="4123010" cy="2327679"/>
          </a:xfrm>
          <a:prstGeom prst="rect">
            <a:avLst/>
          </a:prstGeom>
        </p:spPr>
      </p:pic>
    </p:spTree>
    <p:extLst>
      <p:ext uri="{BB962C8B-B14F-4D97-AF65-F5344CB8AC3E}">
        <p14:creationId xmlns:p14="http://schemas.microsoft.com/office/powerpoint/2010/main" val="348456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75DE0945-DCCF-61E8-C778-711912BE2589}"/>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141424BF-E2E4-A47A-8368-9139A9DFD0A2}"/>
              </a:ext>
            </a:extLst>
          </p:cNvPr>
          <p:cNvSpPr txBox="1">
            <a:spLocks noGrp="1"/>
          </p:cNvSpPr>
          <p:nvPr>
            <p:ph type="title"/>
          </p:nvPr>
        </p:nvSpPr>
        <p:spPr>
          <a:xfrm>
            <a:off x="250300" y="123040"/>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BERT</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5AF03A83-540A-4DCA-7807-8DF6B50BF68F}"/>
              </a:ext>
            </a:extLst>
          </p:cNvPr>
          <p:cNvSpPr>
            <a:spLocks noGrp="1"/>
          </p:cNvSpPr>
          <p:nvPr>
            <p:ph type="body" idx="1"/>
          </p:nvPr>
        </p:nvSpPr>
        <p:spPr>
          <a:xfrm>
            <a:off x="311700" y="695740"/>
            <a:ext cx="8520600" cy="3911886"/>
          </a:xfrm>
        </p:spPr>
        <p:txBody>
          <a:bodyPr/>
          <a:lstStyle/>
          <a:p>
            <a:pPr marL="114300" indent="0" algn="just">
              <a:buNone/>
            </a:pPr>
            <a:r>
              <a:rPr lang="en-GB" i="0" dirty="0" err="1">
                <a:solidFill>
                  <a:srgbClr val="202122"/>
                </a:solidFill>
                <a:effectLst/>
                <a:latin typeface="Nunito" pitchFamily="2" charset="0"/>
              </a:rPr>
              <a:t>Aplikasi</a:t>
            </a:r>
            <a:r>
              <a:rPr lang="en-GB" i="0" dirty="0">
                <a:solidFill>
                  <a:srgbClr val="202122"/>
                </a:solidFill>
                <a:effectLst/>
                <a:latin typeface="Nunito" pitchFamily="2" charset="0"/>
              </a:rPr>
              <a:t> BERT </a:t>
            </a:r>
            <a:r>
              <a:rPr lang="en-GB" i="0" dirty="0" err="1">
                <a:solidFill>
                  <a:srgbClr val="202122"/>
                </a:solidFill>
                <a:effectLst/>
                <a:latin typeface="Nunito" pitchFamily="2" charset="0"/>
              </a:rPr>
              <a:t>digunakan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untuk</a:t>
            </a:r>
            <a:r>
              <a:rPr lang="en-GB" i="0" dirty="0">
                <a:solidFill>
                  <a:srgbClr val="202122"/>
                </a:solidFill>
                <a:effectLst/>
                <a:latin typeface="Nunito" pitchFamily="2" charset="0"/>
              </a:rPr>
              <a:t>:</a:t>
            </a:r>
          </a:p>
          <a:p>
            <a:pPr marL="114300" indent="0" algn="just">
              <a:buNone/>
            </a:pPr>
            <a:endParaRPr lang="en-GB" i="0" dirty="0">
              <a:solidFill>
                <a:srgbClr val="202122"/>
              </a:solidFill>
              <a:effectLst/>
              <a:latin typeface="Nunito" pitchFamily="2" charset="0"/>
            </a:endParaRPr>
          </a:p>
          <a:p>
            <a:pPr algn="just"/>
            <a:r>
              <a:rPr lang="en-GB" i="0" dirty="0" err="1">
                <a:solidFill>
                  <a:srgbClr val="202122"/>
                </a:solidFill>
                <a:effectLst/>
                <a:latin typeface="Nunito" pitchFamily="2" charset="0"/>
              </a:rPr>
              <a:t>Representasi</a:t>
            </a:r>
            <a:r>
              <a:rPr lang="en-GB" i="0" dirty="0">
                <a:solidFill>
                  <a:srgbClr val="202122"/>
                </a:solidFill>
                <a:effectLst/>
                <a:latin typeface="Nunito" pitchFamily="2" charset="0"/>
              </a:rPr>
              <a:t> Teks </a:t>
            </a:r>
          </a:p>
          <a:p>
            <a:pPr algn="just"/>
            <a:r>
              <a:rPr lang="en-GB" i="0" dirty="0" err="1">
                <a:solidFill>
                  <a:srgbClr val="202122"/>
                </a:solidFill>
                <a:effectLst/>
                <a:latin typeface="Nunito" pitchFamily="2" charset="0"/>
              </a:rPr>
              <a:t>Pengenalan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Entitas</a:t>
            </a:r>
            <a:r>
              <a:rPr lang="en-GB" i="0" dirty="0">
                <a:solidFill>
                  <a:srgbClr val="202122"/>
                </a:solidFill>
                <a:effectLst/>
                <a:latin typeface="Nunito" pitchFamily="2" charset="0"/>
              </a:rPr>
              <a:t> Bernama (NER) </a:t>
            </a:r>
          </a:p>
          <a:p>
            <a:pPr algn="just"/>
            <a:r>
              <a:rPr lang="en-GB" i="0" dirty="0" err="1">
                <a:solidFill>
                  <a:srgbClr val="202122"/>
                </a:solidFill>
                <a:effectLst/>
                <a:latin typeface="Nunito" pitchFamily="2" charset="0"/>
              </a:rPr>
              <a:t>Klasifikasi</a:t>
            </a:r>
            <a:r>
              <a:rPr lang="en-GB" i="0" dirty="0">
                <a:solidFill>
                  <a:srgbClr val="202122"/>
                </a:solidFill>
                <a:effectLst/>
                <a:latin typeface="Nunito" pitchFamily="2" charset="0"/>
              </a:rPr>
              <a:t> Teks</a:t>
            </a:r>
          </a:p>
          <a:p>
            <a:pPr algn="just"/>
            <a:r>
              <a:rPr lang="en-GB" i="0" dirty="0" err="1">
                <a:solidFill>
                  <a:srgbClr val="202122"/>
                </a:solidFill>
                <a:effectLst/>
                <a:latin typeface="Nunito" pitchFamily="2" charset="0"/>
              </a:rPr>
              <a:t>Sistem</a:t>
            </a:r>
            <a:r>
              <a:rPr lang="en-GB" i="0" dirty="0">
                <a:solidFill>
                  <a:srgbClr val="202122"/>
                </a:solidFill>
                <a:effectLst/>
                <a:latin typeface="Nunito" pitchFamily="2" charset="0"/>
              </a:rPr>
              <a:t> Tanya Jawab</a:t>
            </a:r>
          </a:p>
          <a:p>
            <a:pPr algn="just"/>
            <a:r>
              <a:rPr lang="en-GB" i="0" dirty="0" err="1">
                <a:solidFill>
                  <a:srgbClr val="202122"/>
                </a:solidFill>
                <a:effectLst/>
                <a:latin typeface="Nunito" pitchFamily="2" charset="0"/>
              </a:rPr>
              <a:t>Terjemahan</a:t>
            </a:r>
            <a:r>
              <a:rPr lang="en-GB" i="0" dirty="0">
                <a:solidFill>
                  <a:srgbClr val="202122"/>
                </a:solidFill>
                <a:effectLst/>
                <a:latin typeface="Nunito" pitchFamily="2" charset="0"/>
              </a:rPr>
              <a:t> </a:t>
            </a:r>
            <a:r>
              <a:rPr lang="en-GB" i="0" dirty="0" err="1">
                <a:solidFill>
                  <a:srgbClr val="202122"/>
                </a:solidFill>
                <a:effectLst/>
                <a:latin typeface="Nunito" pitchFamily="2" charset="0"/>
              </a:rPr>
              <a:t>Mesin</a:t>
            </a:r>
            <a:r>
              <a:rPr lang="en-GB" i="0" dirty="0">
                <a:solidFill>
                  <a:srgbClr val="202122"/>
                </a:solidFill>
                <a:effectLst/>
                <a:latin typeface="Nunito" pitchFamily="2" charset="0"/>
              </a:rPr>
              <a:t>.</a:t>
            </a:r>
          </a:p>
          <a:p>
            <a:pPr algn="just"/>
            <a:r>
              <a:rPr lang="en-GB" i="0" dirty="0" err="1">
                <a:solidFill>
                  <a:srgbClr val="202122"/>
                </a:solidFill>
                <a:effectLst/>
                <a:latin typeface="Nunito" pitchFamily="2" charset="0"/>
              </a:rPr>
              <a:t>Ringkasan</a:t>
            </a:r>
            <a:r>
              <a:rPr lang="en-GB" i="0" dirty="0">
                <a:solidFill>
                  <a:srgbClr val="202122"/>
                </a:solidFill>
                <a:effectLst/>
                <a:latin typeface="Nunito" pitchFamily="2" charset="0"/>
              </a:rPr>
              <a:t> Teks.</a:t>
            </a:r>
          </a:p>
          <a:p>
            <a:pPr algn="just"/>
            <a:r>
              <a:rPr lang="en-ID" b="0" i="0" dirty="0">
                <a:solidFill>
                  <a:srgbClr val="1F1F1F"/>
                </a:solidFill>
                <a:effectLst/>
                <a:latin typeface="Google Sans"/>
              </a:rPr>
              <a:t>Conversational AI </a:t>
            </a:r>
          </a:p>
          <a:p>
            <a:pPr algn="just"/>
            <a:r>
              <a:rPr lang="en-ID" b="0" i="0" dirty="0">
                <a:solidFill>
                  <a:srgbClr val="1F1F1F"/>
                </a:solidFill>
                <a:effectLst/>
                <a:latin typeface="Google Sans"/>
              </a:rPr>
              <a:t>Semantic Similarity</a:t>
            </a:r>
            <a:endParaRPr lang="en-ID" dirty="0">
              <a:latin typeface="Nunito" pitchFamily="2" charset="0"/>
            </a:endParaRPr>
          </a:p>
        </p:txBody>
      </p:sp>
      <p:sp>
        <p:nvSpPr>
          <p:cNvPr id="2" name="TextBox 1">
            <a:extLst>
              <a:ext uri="{FF2B5EF4-FFF2-40B4-BE49-F238E27FC236}">
                <a16:creationId xmlns:a16="http://schemas.microsoft.com/office/drawing/2014/main" id="{B53910AF-348B-57A8-6CFC-E718176A89C3}"/>
              </a:ext>
            </a:extLst>
          </p:cNvPr>
          <p:cNvSpPr txBox="1"/>
          <p:nvPr/>
        </p:nvSpPr>
        <p:spPr>
          <a:xfrm>
            <a:off x="553062" y="4766544"/>
            <a:ext cx="7915076"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https://www.geeksforgeeks.org/explanation-of-bert-model-nlp/</a:t>
            </a:r>
          </a:p>
        </p:txBody>
      </p:sp>
    </p:spTree>
    <p:extLst>
      <p:ext uri="{BB962C8B-B14F-4D97-AF65-F5344CB8AC3E}">
        <p14:creationId xmlns:p14="http://schemas.microsoft.com/office/powerpoint/2010/main" val="981110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C16F-5D2A-AAC1-79CC-CB3C89A6C9EE}"/>
              </a:ext>
            </a:extLst>
          </p:cNvPr>
          <p:cNvSpPr>
            <a:spLocks noGrp="1"/>
          </p:cNvSpPr>
          <p:nvPr>
            <p:ph type="title"/>
          </p:nvPr>
        </p:nvSpPr>
        <p:spPr>
          <a:xfrm>
            <a:off x="457200" y="815237"/>
            <a:ext cx="8229600" cy="481500"/>
          </a:xfrm>
        </p:spPr>
        <p:txBody>
          <a:bodyPr/>
          <a:lstStyle/>
          <a:p>
            <a:r>
              <a:rPr lang="en-GB" sz="2800" dirty="0" err="1">
                <a:latin typeface="Nunito" pitchFamily="2" charset="0"/>
              </a:rPr>
              <a:t>Percobaan</a:t>
            </a:r>
            <a:r>
              <a:rPr lang="en-GB" sz="2800" dirty="0">
                <a:latin typeface="Nunito" pitchFamily="2" charset="0"/>
              </a:rPr>
              <a:t> Transformer </a:t>
            </a:r>
            <a:r>
              <a:rPr lang="en-GB" sz="2800" dirty="0" err="1">
                <a:latin typeface="Nunito" pitchFamily="2" charset="0"/>
              </a:rPr>
              <a:t>untuk</a:t>
            </a:r>
            <a:r>
              <a:rPr lang="en-GB" sz="2800" dirty="0">
                <a:latin typeface="Nunito" pitchFamily="2" charset="0"/>
              </a:rPr>
              <a:t> Sentiment</a:t>
            </a:r>
            <a:br>
              <a:rPr lang="en-GB" sz="2800" dirty="0">
                <a:latin typeface="Nunito" pitchFamily="2" charset="0"/>
              </a:rPr>
            </a:br>
            <a:br>
              <a:rPr lang="en-GB" sz="2800" dirty="0">
                <a:latin typeface="Nunito" pitchFamily="2" charset="0"/>
              </a:rPr>
            </a:br>
            <a:r>
              <a:rPr lang="en-GB" sz="2800" dirty="0">
                <a:latin typeface="Nunito" pitchFamily="2" charset="0"/>
              </a:rPr>
              <a:t>1. Import Library dan data yang </a:t>
            </a:r>
            <a:r>
              <a:rPr lang="en-GB" sz="2800" dirty="0" err="1">
                <a:latin typeface="Nunito" pitchFamily="2" charset="0"/>
              </a:rPr>
              <a:t>akan</a:t>
            </a:r>
            <a:r>
              <a:rPr lang="en-GB" sz="2800" dirty="0">
                <a:latin typeface="Nunito" pitchFamily="2" charset="0"/>
              </a:rPr>
              <a:t> </a:t>
            </a:r>
            <a:r>
              <a:rPr lang="en-GB" sz="2800" dirty="0" err="1">
                <a:latin typeface="Nunito" pitchFamily="2" charset="0"/>
              </a:rPr>
              <a:t>digunakan</a:t>
            </a:r>
            <a:r>
              <a:rPr lang="en-GB" sz="2800" dirty="0">
                <a:latin typeface="Nunito" pitchFamily="2" charset="0"/>
              </a:rPr>
              <a:t> </a:t>
            </a:r>
            <a:br>
              <a:rPr lang="en-GB" sz="2800" dirty="0">
                <a:latin typeface="Nunito" pitchFamily="2" charset="0"/>
              </a:rPr>
            </a:br>
            <a:r>
              <a:rPr lang="en-GB" sz="2800" dirty="0">
                <a:latin typeface="Nunito" pitchFamily="2" charset="0"/>
              </a:rPr>
              <a:t>(</a:t>
            </a:r>
            <a:r>
              <a:rPr lang="en-GB" sz="2800" dirty="0" err="1">
                <a:latin typeface="Nunito" pitchFamily="2" charset="0"/>
              </a:rPr>
              <a:t>menggunakan</a:t>
            </a:r>
            <a:r>
              <a:rPr lang="en-GB" sz="2800" dirty="0">
                <a:latin typeface="Nunito" pitchFamily="2" charset="0"/>
              </a:rPr>
              <a:t> torch </a:t>
            </a:r>
            <a:r>
              <a:rPr lang="en-GB" sz="2800" dirty="0" err="1">
                <a:latin typeface="Nunito" pitchFamily="2" charset="0"/>
              </a:rPr>
              <a:t>sebagai</a:t>
            </a:r>
            <a:r>
              <a:rPr lang="en-GB" sz="2800" dirty="0">
                <a:latin typeface="Nunito" pitchFamily="2" charset="0"/>
              </a:rPr>
              <a:t> library)</a:t>
            </a:r>
            <a:endParaRPr lang="en-US" sz="2800" dirty="0">
              <a:latin typeface="Nunito" pitchFamily="2" charset="0"/>
            </a:endParaRPr>
          </a:p>
        </p:txBody>
      </p:sp>
      <p:sp>
        <p:nvSpPr>
          <p:cNvPr id="6" name="TextBox 5">
            <a:extLst>
              <a:ext uri="{FF2B5EF4-FFF2-40B4-BE49-F238E27FC236}">
                <a16:creationId xmlns:a16="http://schemas.microsoft.com/office/drawing/2014/main" id="{84421760-E32A-7121-9FE5-A09F63903C90}"/>
              </a:ext>
            </a:extLst>
          </p:cNvPr>
          <p:cNvSpPr txBox="1"/>
          <p:nvPr/>
        </p:nvSpPr>
        <p:spPr>
          <a:xfrm>
            <a:off x="457200" y="2056758"/>
            <a:ext cx="8229600" cy="9233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ID" sz="1800" b="0" dirty="0">
                <a:solidFill>
                  <a:schemeClr val="tx1"/>
                </a:solidFill>
                <a:effectLst/>
                <a:latin typeface="Courier New" panose="02070309020205020404" pitchFamily="49" charset="0"/>
              </a:rPr>
              <a:t>pip install transformers torch</a:t>
            </a:r>
          </a:p>
          <a:p>
            <a:endParaRPr lang="en-ID" sz="1800" dirty="0">
              <a:solidFill>
                <a:schemeClr val="tx1"/>
              </a:solidFill>
              <a:latin typeface="Courier New" panose="02070309020205020404" pitchFamily="49" charset="0"/>
            </a:endParaRPr>
          </a:p>
          <a:p>
            <a:r>
              <a:rPr lang="en-GB" sz="1800" b="0" dirty="0">
                <a:solidFill>
                  <a:schemeClr val="tx1"/>
                </a:solidFill>
                <a:effectLst/>
                <a:latin typeface="Courier New" panose="02070309020205020404" pitchFamily="49" charset="0"/>
              </a:rPr>
              <a:t>from transformers import </a:t>
            </a:r>
            <a:r>
              <a:rPr lang="en-GB" sz="1800" b="0" dirty="0" err="1">
                <a:solidFill>
                  <a:schemeClr val="tx1"/>
                </a:solidFill>
                <a:effectLst/>
                <a:latin typeface="Courier New" panose="02070309020205020404" pitchFamily="49" charset="0"/>
              </a:rPr>
              <a:t>BertConfig</a:t>
            </a:r>
            <a:r>
              <a:rPr lang="en-GB" sz="1800" b="0" dirty="0">
                <a:solidFill>
                  <a:schemeClr val="tx1"/>
                </a:solidFill>
                <a:effectLst/>
                <a:latin typeface="Courier New" panose="02070309020205020404" pitchFamily="49" charset="0"/>
              </a:rPr>
              <a:t>, </a:t>
            </a:r>
            <a:r>
              <a:rPr lang="en-GB" sz="1800" b="0" dirty="0" err="1">
                <a:solidFill>
                  <a:schemeClr val="tx1"/>
                </a:solidFill>
                <a:effectLst/>
                <a:latin typeface="Courier New" panose="02070309020205020404" pitchFamily="49" charset="0"/>
              </a:rPr>
              <a:t>BertModel</a:t>
            </a:r>
            <a:endParaRPr lang="en-ID" sz="1800" b="0" dirty="0">
              <a:solidFill>
                <a:schemeClr val="tx1"/>
              </a:solidFill>
              <a:effectLst/>
              <a:latin typeface="Courier New" panose="02070309020205020404" pitchFamily="49" charset="0"/>
            </a:endParaRPr>
          </a:p>
        </p:txBody>
      </p:sp>
    </p:spTree>
    <p:extLst>
      <p:ext uri="{BB962C8B-B14F-4D97-AF65-F5344CB8AC3E}">
        <p14:creationId xmlns:p14="http://schemas.microsoft.com/office/powerpoint/2010/main" val="380607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02804E3A-1509-B6CE-2079-589AD01061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505D16B-21B1-B4CA-57F0-F29CDF46AE1D}"/>
              </a:ext>
            </a:extLst>
          </p:cNvPr>
          <p:cNvSpPr txBox="1"/>
          <p:nvPr/>
        </p:nvSpPr>
        <p:spPr>
          <a:xfrm>
            <a:off x="1934154" y="4866902"/>
            <a:ext cx="5275691" cy="253916"/>
          </a:xfrm>
          <a:prstGeom prst="rect">
            <a:avLst/>
          </a:prstGeom>
          <a:noFill/>
        </p:spPr>
        <p:txBody>
          <a:bodyPr wrap="square">
            <a:spAutoFit/>
          </a:bodyPr>
          <a:lstStyle/>
          <a:p>
            <a:pPr algn="ctr"/>
            <a:r>
              <a:rPr lang="en-US" sz="1050" dirty="0">
                <a:solidFill>
                  <a:srgbClr val="242021"/>
                </a:solidFill>
                <a:latin typeface="+mj-lt"/>
                <a:hlinkClick r:id="rId3"/>
              </a:rPr>
              <a:t>https://arxiv.org/pdf/1706.03762</a:t>
            </a:r>
            <a:r>
              <a:rPr lang="en-US" sz="1050" dirty="0">
                <a:solidFill>
                  <a:srgbClr val="242021"/>
                </a:solidFill>
                <a:latin typeface="+mj-lt"/>
              </a:rPr>
              <a:t> </a:t>
            </a:r>
          </a:p>
        </p:txBody>
      </p:sp>
      <p:pic>
        <p:nvPicPr>
          <p:cNvPr id="5" name="Picture 4">
            <a:extLst>
              <a:ext uri="{FF2B5EF4-FFF2-40B4-BE49-F238E27FC236}">
                <a16:creationId xmlns:a16="http://schemas.microsoft.com/office/drawing/2014/main" id="{F436B68B-2B12-D1E1-7A43-CD367ABD34F2}"/>
              </a:ext>
            </a:extLst>
          </p:cNvPr>
          <p:cNvPicPr>
            <a:picLocks noChangeAspect="1"/>
          </p:cNvPicPr>
          <p:nvPr/>
        </p:nvPicPr>
        <p:blipFill>
          <a:blip r:embed="rId4"/>
          <a:stretch>
            <a:fillRect/>
          </a:stretch>
        </p:blipFill>
        <p:spPr>
          <a:xfrm>
            <a:off x="2300065" y="0"/>
            <a:ext cx="4299518" cy="4866902"/>
          </a:xfrm>
          <a:prstGeom prst="rect">
            <a:avLst/>
          </a:prstGeom>
        </p:spPr>
      </p:pic>
    </p:spTree>
    <p:extLst>
      <p:ext uri="{BB962C8B-B14F-4D97-AF65-F5344CB8AC3E}">
        <p14:creationId xmlns:p14="http://schemas.microsoft.com/office/powerpoint/2010/main" val="2688968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7D450-B5EF-89A5-E5A7-05C7149F2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DBB9C6-2C55-019A-B039-F201241177B1}"/>
              </a:ext>
            </a:extLst>
          </p:cNvPr>
          <p:cNvSpPr>
            <a:spLocks noGrp="1"/>
          </p:cNvSpPr>
          <p:nvPr>
            <p:ph type="title"/>
          </p:nvPr>
        </p:nvSpPr>
        <p:spPr/>
        <p:txBody>
          <a:bodyPr/>
          <a:lstStyle/>
          <a:p>
            <a:r>
              <a:rPr lang="en-ID" dirty="0">
                <a:latin typeface="Nunito" pitchFamily="2" charset="0"/>
              </a:rPr>
              <a:t>2. </a:t>
            </a:r>
            <a:r>
              <a:rPr lang="en-ID" dirty="0" err="1">
                <a:latin typeface="Nunito" pitchFamily="2" charset="0"/>
              </a:rPr>
              <a:t>Membuat</a:t>
            </a:r>
            <a:r>
              <a:rPr lang="en-ID" dirty="0">
                <a:latin typeface="Nunito" pitchFamily="2" charset="0"/>
              </a:rPr>
              <a:t> </a:t>
            </a:r>
            <a:r>
              <a:rPr lang="en-GB" dirty="0">
                <a:latin typeface="Nunito" pitchFamily="2" charset="0"/>
              </a:rPr>
              <a:t>Model Transformers</a:t>
            </a:r>
            <a:br>
              <a:rPr lang="en-US" dirty="0">
                <a:latin typeface="Nunito" pitchFamily="2" charset="0"/>
              </a:rPr>
            </a:br>
            <a:endParaRPr lang="id-ID" dirty="0">
              <a:latin typeface="Nunito" pitchFamily="2" charset="0"/>
            </a:endParaRPr>
          </a:p>
        </p:txBody>
      </p:sp>
      <p:sp>
        <p:nvSpPr>
          <p:cNvPr id="4" name="TextBox 3">
            <a:extLst>
              <a:ext uri="{FF2B5EF4-FFF2-40B4-BE49-F238E27FC236}">
                <a16:creationId xmlns:a16="http://schemas.microsoft.com/office/drawing/2014/main" id="{3B36C2C0-93A7-B928-CA11-262D88CB7AFF}"/>
              </a:ext>
            </a:extLst>
          </p:cNvPr>
          <p:cNvSpPr txBox="1"/>
          <p:nvPr/>
        </p:nvSpPr>
        <p:spPr>
          <a:xfrm>
            <a:off x="569528" y="666426"/>
            <a:ext cx="8229600" cy="4401205"/>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ID" b="0" dirty="0" err="1">
                <a:solidFill>
                  <a:schemeClr val="tx1"/>
                </a:solidFill>
                <a:effectLst/>
                <a:latin typeface="Courier New" panose="02070309020205020404" pitchFamily="49" charset="0"/>
              </a:rPr>
              <a:t>model_type</a:t>
            </a:r>
            <a:r>
              <a:rPr lang="en-ID" b="0" dirty="0">
                <a:solidFill>
                  <a:schemeClr val="tx1"/>
                </a:solidFill>
                <a:effectLst/>
                <a:latin typeface="Courier New" panose="02070309020205020404" pitchFamily="49" charset="0"/>
              </a:rPr>
              <a:t> = "</a:t>
            </a:r>
            <a:r>
              <a:rPr lang="en-ID" b="0" dirty="0" err="1">
                <a:solidFill>
                  <a:schemeClr val="tx1"/>
                </a:solidFill>
                <a:effectLst/>
                <a:latin typeface="Courier New" panose="02070309020205020404" pitchFamily="49" charset="0"/>
              </a:rPr>
              <a:t>bert</a:t>
            </a:r>
            <a:r>
              <a:rPr lang="en-ID" b="0" dirty="0">
                <a:solidFill>
                  <a:schemeClr val="tx1"/>
                </a:solidFill>
                <a:effectLst/>
                <a:latin typeface="Courier New" panose="02070309020205020404" pitchFamily="49" charset="0"/>
              </a:rPr>
              <a:t>"</a:t>
            </a:r>
          </a:p>
          <a:p>
            <a:endParaRPr lang="en-ID" b="0" dirty="0">
              <a:solidFill>
                <a:schemeClr val="tx1"/>
              </a:solidFill>
              <a:effectLst/>
              <a:latin typeface="Courier New" panose="02070309020205020404" pitchFamily="49" charset="0"/>
            </a:endParaRPr>
          </a:p>
          <a:p>
            <a:r>
              <a:rPr lang="en-ID" b="0" dirty="0">
                <a:solidFill>
                  <a:schemeClr val="tx1"/>
                </a:solidFill>
                <a:effectLst/>
                <a:latin typeface="Courier New" panose="02070309020205020404" pitchFamily="49" charset="0"/>
              </a:rPr>
              <a:t>    def __</a:t>
            </a:r>
            <a:r>
              <a:rPr lang="en-ID" b="0" dirty="0" err="1">
                <a:solidFill>
                  <a:schemeClr val="tx1"/>
                </a:solidFill>
                <a:effectLst/>
                <a:latin typeface="Courier New" panose="02070309020205020404" pitchFamily="49" charset="0"/>
              </a:rPr>
              <a:t>init</a:t>
            </a:r>
            <a:r>
              <a:rPr lang="en-ID" b="0" dirty="0">
                <a:solidFill>
                  <a:schemeClr val="tx1"/>
                </a:solidFill>
                <a:effectLst/>
                <a:latin typeface="Courier New" panose="02070309020205020404" pitchFamily="49" charset="0"/>
              </a:rPr>
              <a:t>__(</a:t>
            </a:r>
          </a:p>
          <a:p>
            <a:r>
              <a:rPr lang="en-ID" b="0" dirty="0">
                <a:solidFill>
                  <a:schemeClr val="tx1"/>
                </a:solidFill>
                <a:effectLst/>
                <a:latin typeface="Courier New" panose="02070309020205020404" pitchFamily="49" charset="0"/>
              </a:rPr>
              <a:t>        self,</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vocab_size</a:t>
            </a:r>
            <a:r>
              <a:rPr lang="en-ID" b="0" dirty="0">
                <a:solidFill>
                  <a:schemeClr val="tx1"/>
                </a:solidFill>
                <a:effectLst/>
                <a:latin typeface="Courier New" panose="02070309020205020404" pitchFamily="49" charset="0"/>
              </a:rPr>
              <a:t>=30522,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hidden_size</a:t>
            </a:r>
            <a:r>
              <a:rPr lang="en-ID" b="0" dirty="0">
                <a:solidFill>
                  <a:schemeClr val="tx1"/>
                </a:solidFill>
                <a:effectLst/>
                <a:latin typeface="Courier New" panose="02070309020205020404" pitchFamily="49" charset="0"/>
              </a:rPr>
              <a:t>=768,</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num_hidden_layers</a:t>
            </a:r>
            <a:r>
              <a:rPr lang="en-ID" b="0" dirty="0">
                <a:solidFill>
                  <a:schemeClr val="tx1"/>
                </a:solidFill>
                <a:effectLst/>
                <a:latin typeface="Courier New" panose="02070309020205020404" pitchFamily="49" charset="0"/>
              </a:rPr>
              <a:t>=12,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num_attention_heads</a:t>
            </a:r>
            <a:r>
              <a:rPr lang="en-ID" b="0" dirty="0">
                <a:solidFill>
                  <a:schemeClr val="tx1"/>
                </a:solidFill>
                <a:effectLst/>
                <a:latin typeface="Courier New" panose="02070309020205020404" pitchFamily="49" charset="0"/>
              </a:rPr>
              <a:t>=12,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intermediate_size</a:t>
            </a:r>
            <a:r>
              <a:rPr lang="en-ID" b="0" dirty="0">
                <a:solidFill>
                  <a:schemeClr val="tx1"/>
                </a:solidFill>
                <a:effectLst/>
                <a:latin typeface="Courier New" panose="02070309020205020404" pitchFamily="49" charset="0"/>
              </a:rPr>
              <a:t>=3072,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hidden_act</a:t>
            </a:r>
            <a:r>
              <a:rPr lang="en-ID" b="0" dirty="0">
                <a:solidFill>
                  <a:schemeClr val="tx1"/>
                </a:solidFill>
                <a:effectLst/>
                <a:latin typeface="Courier New" panose="02070309020205020404" pitchFamily="49" charset="0"/>
              </a:rPr>
              <a:t>="</a:t>
            </a:r>
            <a:r>
              <a:rPr lang="en-ID" b="0" dirty="0" err="1">
                <a:solidFill>
                  <a:schemeClr val="tx1"/>
                </a:solidFill>
                <a:effectLst/>
                <a:latin typeface="Courier New" panose="02070309020205020404" pitchFamily="49" charset="0"/>
              </a:rPr>
              <a:t>gelu</a:t>
            </a:r>
            <a:r>
              <a:rPr lang="en-ID" b="0" dirty="0">
                <a:solidFill>
                  <a:schemeClr val="tx1"/>
                </a:solidFill>
                <a:effectLst/>
                <a:latin typeface="Courier New" panose="02070309020205020404" pitchFamily="49" charset="0"/>
              </a:rPr>
              <a:t>",</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hidden_dropout_prob</a:t>
            </a:r>
            <a:r>
              <a:rPr lang="en-ID" b="0" dirty="0">
                <a:solidFill>
                  <a:schemeClr val="tx1"/>
                </a:solidFill>
                <a:effectLst/>
                <a:latin typeface="Courier New" panose="02070309020205020404" pitchFamily="49" charset="0"/>
              </a:rPr>
              <a:t>=0.1,</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attention_probs_dropout_prob</a:t>
            </a:r>
            <a:r>
              <a:rPr lang="en-ID" b="0" dirty="0">
                <a:solidFill>
                  <a:schemeClr val="tx1"/>
                </a:solidFill>
                <a:effectLst/>
                <a:latin typeface="Courier New" panose="02070309020205020404" pitchFamily="49" charset="0"/>
              </a:rPr>
              <a:t>=0.1,</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max_position_embeddings</a:t>
            </a:r>
            <a:r>
              <a:rPr lang="en-ID" b="0" dirty="0">
                <a:solidFill>
                  <a:schemeClr val="tx1"/>
                </a:solidFill>
                <a:effectLst/>
                <a:latin typeface="Courier New" panose="02070309020205020404" pitchFamily="49" charset="0"/>
              </a:rPr>
              <a:t>=512,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type_vocab_size</a:t>
            </a:r>
            <a:r>
              <a:rPr lang="en-ID" b="0" dirty="0">
                <a:solidFill>
                  <a:schemeClr val="tx1"/>
                </a:solidFill>
                <a:effectLst/>
                <a:latin typeface="Courier New" panose="02070309020205020404" pitchFamily="49" charset="0"/>
              </a:rPr>
              <a:t>=2,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initializer_range</a:t>
            </a:r>
            <a:r>
              <a:rPr lang="en-ID" b="0" dirty="0">
                <a:solidFill>
                  <a:schemeClr val="tx1"/>
                </a:solidFill>
                <a:effectLst/>
                <a:latin typeface="Courier New" panose="02070309020205020404" pitchFamily="49" charset="0"/>
              </a:rPr>
              <a:t>=0.02,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layer_norm_eps</a:t>
            </a:r>
            <a:r>
              <a:rPr lang="en-ID" b="0" dirty="0">
                <a:solidFill>
                  <a:schemeClr val="tx1"/>
                </a:solidFill>
                <a:effectLst/>
                <a:latin typeface="Courier New" panose="02070309020205020404" pitchFamily="49" charset="0"/>
              </a:rPr>
              <a:t>=1e-12,</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pad_token_id</a:t>
            </a:r>
            <a:r>
              <a:rPr lang="en-ID" b="0" dirty="0">
                <a:solidFill>
                  <a:schemeClr val="tx1"/>
                </a:solidFill>
                <a:effectLst/>
                <a:latin typeface="Courier New" panose="02070309020205020404" pitchFamily="49" charset="0"/>
              </a:rPr>
              <a:t>=0,</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gradient_checkpointing</a:t>
            </a:r>
            <a:r>
              <a:rPr lang="en-ID" b="0" dirty="0">
                <a:solidFill>
                  <a:schemeClr val="tx1"/>
                </a:solidFill>
                <a:effectLst/>
                <a:latin typeface="Courier New" panose="02070309020205020404" pitchFamily="49" charset="0"/>
              </a:rPr>
              <a:t>=False,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kwargs</a:t>
            </a:r>
            <a:endParaRPr lang="en-ID" b="0" dirty="0">
              <a:solidFill>
                <a:schemeClr val="tx1"/>
              </a:solidFill>
              <a:effectLst/>
              <a:latin typeface="Courier New" panose="02070309020205020404" pitchFamily="49" charset="0"/>
            </a:endParaRPr>
          </a:p>
          <a:p>
            <a:r>
              <a:rPr lang="en-ID" b="0" dirty="0">
                <a:solidFill>
                  <a:schemeClr val="tx1"/>
                </a:solidFill>
                <a:effectLst/>
                <a:latin typeface="Courier New" panose="02070309020205020404" pitchFamily="49" charset="0"/>
              </a:rPr>
              <a:t>    ):</a:t>
            </a:r>
          </a:p>
        </p:txBody>
      </p:sp>
    </p:spTree>
    <p:extLst>
      <p:ext uri="{BB962C8B-B14F-4D97-AF65-F5344CB8AC3E}">
        <p14:creationId xmlns:p14="http://schemas.microsoft.com/office/powerpoint/2010/main" val="1220886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2A1DE-205C-2C20-F54E-A4CEB94C4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01754-12A7-B67F-C1C7-A25DCCE2EE58}"/>
              </a:ext>
            </a:extLst>
          </p:cNvPr>
          <p:cNvSpPr>
            <a:spLocks noGrp="1"/>
          </p:cNvSpPr>
          <p:nvPr>
            <p:ph type="title"/>
          </p:nvPr>
        </p:nvSpPr>
        <p:spPr>
          <a:xfrm>
            <a:off x="311700" y="88766"/>
            <a:ext cx="8520600" cy="572700"/>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0" cap="none" spc="0" normalizeH="0" baseline="0" noProof="0" dirty="0" err="1">
                <a:ln>
                  <a:noFill/>
                </a:ln>
                <a:solidFill>
                  <a:srgbClr val="000000"/>
                </a:solidFill>
                <a:effectLst/>
                <a:uLnTx/>
                <a:uFillTx/>
                <a:latin typeface="Nunito" pitchFamily="2" charset="0"/>
                <a:cs typeface="Arial"/>
                <a:sym typeface="Arial"/>
              </a:rPr>
              <a:t>Penjelasan</a:t>
            </a:r>
            <a:r>
              <a:rPr kumimoji="0" lang="en-US" altLang="en-US" sz="2800" b="1" i="0" u="none" strike="noStrike" kern="0" cap="none" spc="0" normalizeH="0" baseline="0" noProof="0" dirty="0">
                <a:ln>
                  <a:noFill/>
                </a:ln>
                <a:solidFill>
                  <a:srgbClr val="000000"/>
                </a:solidFill>
                <a:effectLst/>
                <a:uLnTx/>
                <a:uFillTx/>
                <a:latin typeface="Nunito" pitchFamily="2" charset="0"/>
                <a:cs typeface="Arial"/>
                <a:sym typeface="Arial"/>
              </a:rPr>
              <a:t> Parameter</a:t>
            </a:r>
          </a:p>
        </p:txBody>
      </p:sp>
      <p:sp>
        <p:nvSpPr>
          <p:cNvPr id="7" name="Text Placeholder 6">
            <a:extLst>
              <a:ext uri="{FF2B5EF4-FFF2-40B4-BE49-F238E27FC236}">
                <a16:creationId xmlns:a16="http://schemas.microsoft.com/office/drawing/2014/main" id="{B0E853ED-0E5B-C553-0D1A-884342B84C92}"/>
              </a:ext>
            </a:extLst>
          </p:cNvPr>
          <p:cNvSpPr>
            <a:spLocks noGrp="1"/>
          </p:cNvSpPr>
          <p:nvPr>
            <p:ph type="body" idx="1"/>
          </p:nvPr>
        </p:nvSpPr>
        <p:spPr>
          <a:xfrm>
            <a:off x="311700" y="774784"/>
            <a:ext cx="8520600" cy="4279950"/>
          </a:xfrm>
        </p:spPr>
        <p:txBody>
          <a:bodyPr/>
          <a:lstStyle/>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vocab_size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(30522):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Jumlah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token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unik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kosakata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model.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hidden_size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(768):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Dimensi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representasi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atau</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vektor</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keluaran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dari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setiap</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num_hidden_layers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(12):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Jumlah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encoder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BERT.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num_attention_heads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(12):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Jumlah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kepala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perhatian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(*attention heads*)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mekanisme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multi-head attention.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intermediate_size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(3072):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Dimensi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jaringan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feedforward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setiap</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encoder.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hidden_act</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gelu</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Fungsi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aktivasi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(Gaussian Error Linear Unit).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hidden_dropout_prob</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(0.1): Dropout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tersembunyi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attention_probs_dropout_prob</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(0.1): Dropout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skor</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attention.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Posisi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dan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Jenis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Token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max_position_embeddings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(512): Panjang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maksimum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urutan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dapat</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diproses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type_vocab_size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(2):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Jumlah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tipe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token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menangani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pasangan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input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misalnya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pasangan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kalimat</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initializer_range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(0.02):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Rentang</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inisialisasi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bobot</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layer_norm_eps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(1e-12): Epsilon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stabilitas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normalisasi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pad_token_id</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(0): ID token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padding.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gradient_checkpointing</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(False):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Opsi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menghemat</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memori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selama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pelatihan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a:t>
            </a:r>
          </a:p>
          <a:p>
            <a:pPr marL="342900" marR="0" lvl="0" algn="just" defTabSz="914400" rtl="0" eaLnBrk="0" fontAlgn="base" latinLnBrk="0" hangingPunct="0">
              <a:lnSpc>
                <a:spcPct val="150000"/>
              </a:lnSpc>
              <a:spcBef>
                <a:spcPct val="0"/>
              </a:spcBef>
              <a:spcAft>
                <a:spcPct val="0"/>
              </a:spcAft>
              <a:buClrTx/>
              <a:buSzTx/>
              <a:buFont typeface="+mj-lt"/>
              <a:buAutoNum type="arabicPeriod"/>
              <a:tabLst/>
              <a:defRPr/>
            </a:pPr>
            <a:endParaRPr kumimoji="0" lang="en-US" altLang="en-US" sz="1600" i="0" u="none" strike="noStrike" kern="0" cap="none" spc="0" normalizeH="0" baseline="0" noProof="0" dirty="0">
              <a:ln>
                <a:noFill/>
              </a:ln>
              <a:solidFill>
                <a:srgbClr val="000000"/>
              </a:solidFill>
              <a:effectLst/>
              <a:uLnTx/>
              <a:uFillTx/>
              <a:latin typeface="Nunito" pitchFamily="2" charset="0"/>
              <a:cs typeface="Arial"/>
              <a:sym typeface="Arial"/>
            </a:endParaRPr>
          </a:p>
        </p:txBody>
      </p:sp>
    </p:spTree>
    <p:extLst>
      <p:ext uri="{BB962C8B-B14F-4D97-AF65-F5344CB8AC3E}">
        <p14:creationId xmlns:p14="http://schemas.microsoft.com/office/powerpoint/2010/main" val="1166201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539B-DFBD-1E00-2D3D-0D574A88363B}"/>
              </a:ext>
            </a:extLst>
          </p:cNvPr>
          <p:cNvSpPr>
            <a:spLocks noGrp="1"/>
          </p:cNvSpPr>
          <p:nvPr>
            <p:ph type="title"/>
          </p:nvPr>
        </p:nvSpPr>
        <p:spPr/>
        <p:txBody>
          <a:bodyPr/>
          <a:lstStyle/>
          <a:p>
            <a:r>
              <a:rPr lang="en-ID" dirty="0">
                <a:latin typeface="Nunito" pitchFamily="2" charset="0"/>
              </a:rPr>
              <a:t>3. Tokenizer (opt)</a:t>
            </a:r>
            <a:br>
              <a:rPr lang="en-US" dirty="0">
                <a:latin typeface="Nunito" pitchFamily="2" charset="0"/>
              </a:rPr>
            </a:br>
            <a:endParaRPr lang="id-ID" dirty="0">
              <a:latin typeface="Nunito" pitchFamily="2" charset="0"/>
            </a:endParaRPr>
          </a:p>
        </p:txBody>
      </p:sp>
      <p:sp>
        <p:nvSpPr>
          <p:cNvPr id="4" name="TextBox 3">
            <a:extLst>
              <a:ext uri="{FF2B5EF4-FFF2-40B4-BE49-F238E27FC236}">
                <a16:creationId xmlns:a16="http://schemas.microsoft.com/office/drawing/2014/main" id="{67C1C59F-F60E-4ADA-D9B6-339AEF34F5C1}"/>
              </a:ext>
            </a:extLst>
          </p:cNvPr>
          <p:cNvSpPr txBox="1"/>
          <p:nvPr/>
        </p:nvSpPr>
        <p:spPr>
          <a:xfrm>
            <a:off x="356260" y="892975"/>
            <a:ext cx="8330540" cy="2862322"/>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ID" sz="1200" b="0" dirty="0">
                <a:solidFill>
                  <a:schemeClr val="tx1"/>
                </a:solidFill>
                <a:effectLst/>
                <a:latin typeface="Courier New" panose="02070309020205020404" pitchFamily="49" charset="0"/>
              </a:rPr>
              <a:t> def __</a:t>
            </a:r>
            <a:r>
              <a:rPr lang="en-ID" sz="1200" b="0" dirty="0" err="1">
                <a:solidFill>
                  <a:schemeClr val="tx1"/>
                </a:solidFill>
                <a:effectLst/>
                <a:latin typeface="Courier New" panose="02070309020205020404" pitchFamily="49" charset="0"/>
              </a:rPr>
              <a:t>init</a:t>
            </a:r>
            <a:r>
              <a:rPr lang="en-ID" sz="1200" b="0" dirty="0">
                <a:solidFill>
                  <a:schemeClr val="tx1"/>
                </a:solidFill>
                <a:effectLst/>
                <a:latin typeface="Courier New" panose="02070309020205020404" pitchFamily="49" charset="0"/>
              </a:rPr>
              <a:t>__(</a:t>
            </a:r>
          </a:p>
          <a:p>
            <a:r>
              <a:rPr lang="en-ID" sz="1200" b="0" dirty="0">
                <a:solidFill>
                  <a:schemeClr val="tx1"/>
                </a:solidFill>
                <a:effectLst/>
                <a:latin typeface="Courier New" panose="02070309020205020404" pitchFamily="49" charset="0"/>
              </a:rPr>
              <a:t>        self,</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vocab_file</a:t>
            </a:r>
            <a:r>
              <a:rPr lang="en-ID" sz="1200" b="0" dirty="0">
                <a:solidFill>
                  <a:schemeClr val="tx1"/>
                </a:solidFill>
                <a:effectLst/>
                <a:latin typeface="Courier New" panose="02070309020205020404" pitchFamily="49" charset="0"/>
              </a:rPr>
              <a:t>,</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do_lower_case</a:t>
            </a:r>
            <a:r>
              <a:rPr lang="en-ID" sz="1200" b="0" dirty="0">
                <a:solidFill>
                  <a:schemeClr val="tx1"/>
                </a:solidFill>
                <a:effectLst/>
                <a:latin typeface="Courier New" panose="02070309020205020404" pitchFamily="49" charset="0"/>
              </a:rPr>
              <a:t>=True,</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do_basic_tokenize</a:t>
            </a:r>
            <a:r>
              <a:rPr lang="en-ID" sz="1200" b="0" dirty="0">
                <a:solidFill>
                  <a:schemeClr val="tx1"/>
                </a:solidFill>
                <a:effectLst/>
                <a:latin typeface="Courier New" panose="02070309020205020404" pitchFamily="49" charset="0"/>
              </a:rPr>
              <a:t>=True,</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never_split</a:t>
            </a:r>
            <a:r>
              <a:rPr lang="en-ID" sz="1200" b="0" dirty="0">
                <a:solidFill>
                  <a:schemeClr val="tx1"/>
                </a:solidFill>
                <a:effectLst/>
                <a:latin typeface="Courier New" panose="02070309020205020404" pitchFamily="49" charset="0"/>
              </a:rPr>
              <a:t>=None,</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unk_token</a:t>
            </a:r>
            <a:r>
              <a:rPr lang="en-ID" sz="1200" b="0" dirty="0">
                <a:solidFill>
                  <a:schemeClr val="tx1"/>
                </a:solidFill>
                <a:effectLst/>
                <a:latin typeface="Courier New" panose="02070309020205020404" pitchFamily="49" charset="0"/>
              </a:rPr>
              <a:t>="[UNK]",</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sep_token</a:t>
            </a:r>
            <a:r>
              <a:rPr lang="en-ID" sz="1200" b="0" dirty="0">
                <a:solidFill>
                  <a:schemeClr val="tx1"/>
                </a:solidFill>
                <a:effectLst/>
                <a:latin typeface="Courier New" panose="02070309020205020404" pitchFamily="49" charset="0"/>
              </a:rPr>
              <a:t>="[SEP]",</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pad_token</a:t>
            </a:r>
            <a:r>
              <a:rPr lang="en-ID" sz="1200" b="0" dirty="0">
                <a:solidFill>
                  <a:schemeClr val="tx1"/>
                </a:solidFill>
                <a:effectLst/>
                <a:latin typeface="Courier New" panose="02070309020205020404" pitchFamily="49" charset="0"/>
              </a:rPr>
              <a:t>="[PAD]",</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cls_token</a:t>
            </a:r>
            <a:r>
              <a:rPr lang="en-ID" sz="1200" b="0" dirty="0">
                <a:solidFill>
                  <a:schemeClr val="tx1"/>
                </a:solidFill>
                <a:effectLst/>
                <a:latin typeface="Courier New" panose="02070309020205020404" pitchFamily="49" charset="0"/>
              </a:rPr>
              <a:t>="[CLS]",</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mask_token</a:t>
            </a:r>
            <a:r>
              <a:rPr lang="en-ID" sz="1200" b="0" dirty="0">
                <a:solidFill>
                  <a:schemeClr val="tx1"/>
                </a:solidFill>
                <a:effectLst/>
                <a:latin typeface="Courier New" panose="02070309020205020404" pitchFamily="49" charset="0"/>
              </a:rPr>
              <a:t>="[MASK]",</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tokenize_chinese_chars</a:t>
            </a:r>
            <a:r>
              <a:rPr lang="en-ID" sz="1200" b="0" dirty="0">
                <a:solidFill>
                  <a:schemeClr val="tx1"/>
                </a:solidFill>
                <a:effectLst/>
                <a:latin typeface="Courier New" panose="02070309020205020404" pitchFamily="49" charset="0"/>
              </a:rPr>
              <a:t>=True,</a:t>
            </a:r>
          </a:p>
          <a:p>
            <a:r>
              <a:rPr lang="en-ID" sz="1200" b="0" dirty="0">
                <a:solidFill>
                  <a:schemeClr val="tx1"/>
                </a:solidFill>
                <a:effectLst/>
                <a:latin typeface="Courier New" panose="02070309020205020404" pitchFamily="49" charset="0"/>
              </a:rPr>
              <a:t>        </a:t>
            </a:r>
            <a:r>
              <a:rPr lang="en-ID" sz="1200" b="0" dirty="0" err="1">
                <a:solidFill>
                  <a:schemeClr val="tx1"/>
                </a:solidFill>
                <a:effectLst/>
                <a:latin typeface="Courier New" panose="02070309020205020404" pitchFamily="49" charset="0"/>
              </a:rPr>
              <a:t>kwargs</a:t>
            </a:r>
            <a:endParaRPr lang="en-ID" sz="1200" b="0" dirty="0">
              <a:solidFill>
                <a:schemeClr val="tx1"/>
              </a:solidFill>
              <a:effectLst/>
              <a:latin typeface="Courier New" panose="02070309020205020404" pitchFamily="49" charset="0"/>
            </a:endParaRPr>
          </a:p>
          <a:p>
            <a:r>
              <a:rPr lang="en-ID" sz="1200" b="0" dirty="0">
                <a:solidFill>
                  <a:schemeClr val="tx1"/>
                </a:solidFill>
                <a:effectLst/>
                <a:latin typeface="Courier New" panose="02070309020205020404" pitchFamily="49" charset="0"/>
              </a:rPr>
              <a:t>    ):</a:t>
            </a:r>
            <a:endParaRPr lang="en-ID" sz="1200" dirty="0">
              <a:solidFill>
                <a:schemeClr val="tx1"/>
              </a:solidFill>
              <a:latin typeface="Courier New" panose="02070309020205020404" pitchFamily="49" charset="0"/>
            </a:endParaRPr>
          </a:p>
          <a:p>
            <a:endParaRPr lang="en-ID" sz="1200" b="0" dirty="0">
              <a:solidFill>
                <a:schemeClr val="tx1"/>
              </a:solidFill>
              <a:effectLst/>
              <a:latin typeface="Courier New" panose="02070309020205020404" pitchFamily="49" charset="0"/>
            </a:endParaRPr>
          </a:p>
        </p:txBody>
      </p:sp>
    </p:spTree>
    <p:extLst>
      <p:ext uri="{BB962C8B-B14F-4D97-AF65-F5344CB8AC3E}">
        <p14:creationId xmlns:p14="http://schemas.microsoft.com/office/powerpoint/2010/main" val="1100396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D8BD-8530-EF8D-FA00-C08725DF5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45A2B-D2E8-C076-B67F-FDF173A7BF93}"/>
              </a:ext>
            </a:extLst>
          </p:cNvPr>
          <p:cNvSpPr>
            <a:spLocks noGrp="1"/>
          </p:cNvSpPr>
          <p:nvPr>
            <p:ph type="title"/>
          </p:nvPr>
        </p:nvSpPr>
        <p:spPr>
          <a:xfrm>
            <a:off x="311700" y="88766"/>
            <a:ext cx="8520600" cy="572700"/>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0" cap="none" spc="0" normalizeH="0" baseline="0" noProof="0" dirty="0" err="1">
                <a:ln>
                  <a:noFill/>
                </a:ln>
                <a:solidFill>
                  <a:srgbClr val="000000"/>
                </a:solidFill>
                <a:effectLst/>
                <a:uLnTx/>
                <a:uFillTx/>
                <a:latin typeface="Nunito" pitchFamily="2" charset="0"/>
                <a:cs typeface="Arial"/>
                <a:sym typeface="Arial"/>
              </a:rPr>
              <a:t>Penjelasan</a:t>
            </a:r>
            <a:r>
              <a:rPr kumimoji="0" lang="en-US" altLang="en-US" sz="2800" b="1" i="0" u="none" strike="noStrike" kern="0" cap="none" spc="0" normalizeH="0" baseline="0" noProof="0" dirty="0">
                <a:ln>
                  <a:noFill/>
                </a:ln>
                <a:solidFill>
                  <a:srgbClr val="000000"/>
                </a:solidFill>
                <a:effectLst/>
                <a:uLnTx/>
                <a:uFillTx/>
                <a:latin typeface="Nunito" pitchFamily="2" charset="0"/>
                <a:cs typeface="Arial"/>
                <a:sym typeface="Arial"/>
              </a:rPr>
              <a:t> Parameter</a:t>
            </a:r>
          </a:p>
        </p:txBody>
      </p:sp>
      <p:sp>
        <p:nvSpPr>
          <p:cNvPr id="7" name="Text Placeholder 6">
            <a:extLst>
              <a:ext uri="{FF2B5EF4-FFF2-40B4-BE49-F238E27FC236}">
                <a16:creationId xmlns:a16="http://schemas.microsoft.com/office/drawing/2014/main" id="{4DDCFFC4-DB96-B6BC-FB3B-6EFE41033A4F}"/>
              </a:ext>
            </a:extLst>
          </p:cNvPr>
          <p:cNvSpPr>
            <a:spLocks noGrp="1"/>
          </p:cNvSpPr>
          <p:nvPr>
            <p:ph type="body" idx="1"/>
          </p:nvPr>
        </p:nvSpPr>
        <p:spPr>
          <a:xfrm>
            <a:off x="311700" y="774784"/>
            <a:ext cx="8520600" cy="4279950"/>
          </a:xfrm>
        </p:spPr>
        <p:txBody>
          <a:bodyPr/>
          <a:lstStyle/>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vocab_file:Lokasi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file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berisi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daftar kata-kata (vocabulary)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diketahui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oleh tokenizer.</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do_lower_case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True):</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Mengontrol</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apakah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input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dikonversi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huruf</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kecil</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sebelum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tokenisasi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do_basic_tokenize</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True):Jika True, tokenizer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melakukan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tokenisasi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dasar</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sebelum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tokenisasi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lebih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kompleks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never_split</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None):Daftar kata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atau</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token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tertentu</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tidak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boleh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dipecah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selama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proses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tokenisasi.Berguna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token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seperti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"[CLS]", "[SEP]",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atau</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kata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spesifik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lainnya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unk_token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"[UNK]"):Token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mewakili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kata-kata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tidak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dikenal</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(out-of-vocabulary).</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sep_token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"[SEP]"):Token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sebagai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pemisah</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antara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dua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bagian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pad_token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"[PAD]"):Token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"padding"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agar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memiliki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panjang</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sama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biasanya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di batch proses).</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cls_token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"[CLS]"):Token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ditambahkan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di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awal</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setiap</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menandakan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permulaan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input.Biasanya</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tugas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klasifikasi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di model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seperti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BERT.</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mask_token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"[MASK]"):Token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mewakili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kata-kata yang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disembunyikan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tugas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masked language modeling (MLM).</a:t>
            </a:r>
          </a:p>
          <a:p>
            <a:pPr marL="285750" indent="-285750" algn="just" eaLnBrk="0" fontAlgn="base" hangingPunct="0">
              <a:lnSpc>
                <a:spcPct val="150000"/>
              </a:lnSpc>
              <a:spcBef>
                <a:spcPct val="0"/>
              </a:spcBef>
              <a:spcAft>
                <a:spcPct val="0"/>
              </a:spcAft>
              <a:buClrTx/>
              <a:buSzTx/>
              <a:defRPr/>
            </a:pP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tokenize_chinese_chars</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(default: True):Jika True, tokenizer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akan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memisahkan</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karakter</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Cina </a:t>
            </a:r>
            <a:r>
              <a:rPr kumimoji="0" lang="en-US" altLang="en-US" sz="1200" i="0" u="none" strike="noStrike" kern="0" cap="none" spc="0" normalizeH="0" baseline="0" noProof="0" dirty="0" err="1">
                <a:ln>
                  <a:noFill/>
                </a:ln>
                <a:solidFill>
                  <a:srgbClr val="000000"/>
                </a:solidFill>
                <a:effectLst/>
                <a:uLnTx/>
                <a:uFillTx/>
                <a:latin typeface="Nunito" pitchFamily="2" charset="0"/>
                <a:cs typeface="Arial"/>
                <a:sym typeface="Arial"/>
              </a:rPr>
              <a:t>menjadi</a:t>
            </a:r>
            <a:r>
              <a:rPr kumimoji="0" lang="en-US" altLang="en-US" sz="1200" i="0" u="none" strike="noStrike" kern="0" cap="none" spc="0" normalizeH="0" baseline="0" noProof="0" dirty="0">
                <a:ln>
                  <a:noFill/>
                </a:ln>
                <a:solidFill>
                  <a:srgbClr val="000000"/>
                </a:solidFill>
                <a:effectLst/>
                <a:uLnTx/>
                <a:uFillTx/>
                <a:latin typeface="Nunito" pitchFamily="2" charset="0"/>
                <a:cs typeface="Arial"/>
                <a:sym typeface="Arial"/>
              </a:rPr>
              <a:t> token individual.</a:t>
            </a:r>
          </a:p>
        </p:txBody>
      </p:sp>
    </p:spTree>
    <p:extLst>
      <p:ext uri="{BB962C8B-B14F-4D97-AF65-F5344CB8AC3E}">
        <p14:creationId xmlns:p14="http://schemas.microsoft.com/office/powerpoint/2010/main" val="3964444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73D3E-9DC4-EE32-3D37-F7B8AD19A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760C61-C8BF-4520-C0A1-394A08FAB6C2}"/>
              </a:ext>
            </a:extLst>
          </p:cNvPr>
          <p:cNvSpPr>
            <a:spLocks noGrp="1"/>
          </p:cNvSpPr>
          <p:nvPr>
            <p:ph type="title"/>
          </p:nvPr>
        </p:nvSpPr>
        <p:spPr/>
        <p:txBody>
          <a:bodyPr/>
          <a:lstStyle/>
          <a:p>
            <a:r>
              <a:rPr lang="id-ID" dirty="0">
                <a:latin typeface="Nunito" pitchFamily="2" charset="0"/>
              </a:rPr>
              <a:t>4</a:t>
            </a:r>
            <a:r>
              <a:rPr lang="en-ID" dirty="0">
                <a:latin typeface="Nunito" pitchFamily="2" charset="0"/>
              </a:rPr>
              <a:t>. </a:t>
            </a:r>
            <a:r>
              <a:rPr lang="en-ID" dirty="0" err="1">
                <a:latin typeface="Nunito" pitchFamily="2" charset="0"/>
              </a:rPr>
              <a:t>Membuat</a:t>
            </a:r>
            <a:r>
              <a:rPr lang="en-ID" dirty="0">
                <a:latin typeface="Nunito" pitchFamily="2" charset="0"/>
              </a:rPr>
              <a:t> Model</a:t>
            </a:r>
            <a:br>
              <a:rPr lang="en-US" dirty="0">
                <a:latin typeface="Nunito" pitchFamily="2" charset="0"/>
              </a:rPr>
            </a:br>
            <a:endParaRPr lang="id-ID" dirty="0">
              <a:latin typeface="Nunito" pitchFamily="2" charset="0"/>
            </a:endParaRPr>
          </a:p>
        </p:txBody>
      </p:sp>
      <p:sp>
        <p:nvSpPr>
          <p:cNvPr id="4" name="TextBox 3">
            <a:extLst>
              <a:ext uri="{FF2B5EF4-FFF2-40B4-BE49-F238E27FC236}">
                <a16:creationId xmlns:a16="http://schemas.microsoft.com/office/drawing/2014/main" id="{7EC919AE-C3EC-7ED8-CD5D-FF371D9DF2C3}"/>
              </a:ext>
            </a:extLst>
          </p:cNvPr>
          <p:cNvSpPr txBox="1"/>
          <p:nvPr/>
        </p:nvSpPr>
        <p:spPr>
          <a:xfrm>
            <a:off x="569528" y="666426"/>
            <a:ext cx="8117272" cy="3323987"/>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ID" b="0" dirty="0">
                <a:solidFill>
                  <a:schemeClr val="tx1"/>
                </a:solidFill>
                <a:effectLst/>
                <a:latin typeface="Courier New" panose="02070309020205020404" pitchFamily="49" charset="0"/>
              </a:rPr>
              <a:t> class </a:t>
            </a:r>
            <a:r>
              <a:rPr lang="en-ID" b="0" dirty="0" err="1">
                <a:solidFill>
                  <a:schemeClr val="tx1"/>
                </a:solidFill>
                <a:effectLst/>
                <a:latin typeface="Courier New" panose="02070309020205020404" pitchFamily="49" charset="0"/>
              </a:rPr>
              <a:t>BertModel</a:t>
            </a:r>
            <a:r>
              <a:rPr lang="en-ID" b="0" dirty="0">
                <a:solidFill>
                  <a:schemeClr val="tx1"/>
                </a:solidFill>
                <a:effectLst/>
                <a:latin typeface="Courier New" panose="02070309020205020404" pitchFamily="49" charset="0"/>
              </a:rPr>
              <a:t>(</a:t>
            </a:r>
            <a:r>
              <a:rPr lang="en-ID" b="0" dirty="0" err="1">
                <a:solidFill>
                  <a:schemeClr val="tx1"/>
                </a:solidFill>
                <a:effectLst/>
                <a:latin typeface="Courier New" panose="02070309020205020404" pitchFamily="49" charset="0"/>
              </a:rPr>
              <a:t>BertPreTrainedModel</a:t>
            </a:r>
            <a:r>
              <a:rPr lang="en-ID" b="0" dirty="0">
                <a:solidFill>
                  <a:schemeClr val="tx1"/>
                </a:solidFill>
                <a:effectLst/>
                <a:latin typeface="Courier New" panose="02070309020205020404" pitchFamily="49" charset="0"/>
              </a:rPr>
              <a:t>):</a:t>
            </a:r>
          </a:p>
          <a:p>
            <a:endParaRPr lang="en-ID" dirty="0">
              <a:solidFill>
                <a:schemeClr val="tx1"/>
              </a:solidFill>
              <a:latin typeface="Courier New" panose="02070309020205020404" pitchFamily="49" charset="0"/>
            </a:endParaRPr>
          </a:p>
          <a:p>
            <a:r>
              <a:rPr lang="en-ID" b="0" dirty="0">
                <a:solidFill>
                  <a:schemeClr val="tx1"/>
                </a:solidFill>
                <a:effectLst/>
                <a:latin typeface="Courier New" panose="02070309020205020404" pitchFamily="49" charset="0"/>
              </a:rPr>
              <a:t>def forward(</a:t>
            </a:r>
          </a:p>
          <a:p>
            <a:r>
              <a:rPr lang="en-ID" b="0" dirty="0">
                <a:solidFill>
                  <a:schemeClr val="tx1"/>
                </a:solidFill>
                <a:effectLst/>
                <a:latin typeface="Courier New" panose="02070309020205020404" pitchFamily="49" charset="0"/>
              </a:rPr>
              <a:t>        self,</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input_ids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attention_mask</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token_type_ids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position_ids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head_mask</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inputs_embeds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encoder_hidden_states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encoder_attention_mask</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output_attentions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r>
              <a:rPr lang="en-ID" b="0" dirty="0" err="1">
                <a:solidFill>
                  <a:schemeClr val="tx1"/>
                </a:solidFill>
                <a:effectLst/>
                <a:latin typeface="Courier New" panose="02070309020205020404" pitchFamily="49" charset="0"/>
              </a:rPr>
              <a:t>output_hidden_states</a:t>
            </a:r>
            <a:r>
              <a:rPr lang="en-ID" b="0" dirty="0">
                <a:solidFill>
                  <a:schemeClr val="tx1"/>
                </a:solidFill>
                <a:effectLst/>
                <a:latin typeface="Courier New" panose="02070309020205020404" pitchFamily="49" charset="0"/>
              </a:rPr>
              <a:t>=None,</a:t>
            </a:r>
          </a:p>
          <a:p>
            <a:r>
              <a:rPr lang="en-ID" b="0" dirty="0">
                <a:solidFill>
                  <a:schemeClr val="tx1"/>
                </a:solidFill>
                <a:effectLst/>
                <a:latin typeface="Courier New" panose="02070309020205020404" pitchFamily="49" charset="0"/>
              </a:rPr>
              <a:t>    ):</a:t>
            </a:r>
            <a:endParaRPr lang="en-ID" dirty="0">
              <a:solidFill>
                <a:schemeClr val="tx1"/>
              </a:solidFill>
              <a:latin typeface="Courier New" panose="02070309020205020404" pitchFamily="49" charset="0"/>
            </a:endParaRPr>
          </a:p>
        </p:txBody>
      </p:sp>
    </p:spTree>
    <p:extLst>
      <p:ext uri="{BB962C8B-B14F-4D97-AF65-F5344CB8AC3E}">
        <p14:creationId xmlns:p14="http://schemas.microsoft.com/office/powerpoint/2010/main" val="4045437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C626A-CE81-0539-C9A7-52DC96A5DB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28361-8A11-31C0-7DEE-01E4763A8E50}"/>
              </a:ext>
            </a:extLst>
          </p:cNvPr>
          <p:cNvSpPr>
            <a:spLocks noGrp="1"/>
          </p:cNvSpPr>
          <p:nvPr>
            <p:ph type="title"/>
          </p:nvPr>
        </p:nvSpPr>
        <p:spPr>
          <a:xfrm>
            <a:off x="311700" y="88766"/>
            <a:ext cx="8520600" cy="572700"/>
          </a:xfr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0" cap="none" spc="0" normalizeH="0" baseline="0" noProof="0" dirty="0" err="1">
                <a:ln>
                  <a:noFill/>
                </a:ln>
                <a:solidFill>
                  <a:srgbClr val="000000"/>
                </a:solidFill>
                <a:effectLst/>
                <a:uLnTx/>
                <a:uFillTx/>
                <a:latin typeface="Nunito" pitchFamily="2" charset="0"/>
                <a:cs typeface="Arial"/>
                <a:sym typeface="Arial"/>
              </a:rPr>
              <a:t>Penjelasan</a:t>
            </a:r>
            <a:r>
              <a:rPr kumimoji="0" lang="en-US" altLang="en-US" sz="2800" b="1" i="0" u="none" strike="noStrike" kern="0" cap="none" spc="0" normalizeH="0" baseline="0" noProof="0" dirty="0">
                <a:ln>
                  <a:noFill/>
                </a:ln>
                <a:solidFill>
                  <a:srgbClr val="000000"/>
                </a:solidFill>
                <a:effectLst/>
                <a:uLnTx/>
                <a:uFillTx/>
                <a:latin typeface="Nunito" pitchFamily="2" charset="0"/>
                <a:cs typeface="Arial"/>
                <a:sym typeface="Arial"/>
              </a:rPr>
              <a:t> Parameter</a:t>
            </a:r>
          </a:p>
        </p:txBody>
      </p:sp>
      <p:sp>
        <p:nvSpPr>
          <p:cNvPr id="7" name="Text Placeholder 6">
            <a:extLst>
              <a:ext uri="{FF2B5EF4-FFF2-40B4-BE49-F238E27FC236}">
                <a16:creationId xmlns:a16="http://schemas.microsoft.com/office/drawing/2014/main" id="{932C6231-2699-E12C-C742-7F210ED7161E}"/>
              </a:ext>
            </a:extLst>
          </p:cNvPr>
          <p:cNvSpPr>
            <a:spLocks noGrp="1"/>
          </p:cNvSpPr>
          <p:nvPr>
            <p:ph type="body" idx="1"/>
          </p:nvPr>
        </p:nvSpPr>
        <p:spPr>
          <a:xfrm>
            <a:off x="311700" y="774784"/>
            <a:ext cx="8520600" cy="4279950"/>
          </a:xfrm>
        </p:spPr>
        <p:txBody>
          <a:bodyPr/>
          <a:lstStyle/>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input_ids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None):Tensor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merepresentasikan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input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telah</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di-</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tokenisasi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attention_mask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None):Mask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menentukan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token mana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harus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diperhatikan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(1) dan mana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diabaikan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(0). </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token_type_ids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None):Tensor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menentukan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segmen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biasanya</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tugas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pasangan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kalimat</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seperti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entailment</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position_ids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None):Tensor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memberikan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posisi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token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urutan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teks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head_mask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None):Mask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menentukan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kepala</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(head)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perhatian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mana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aktif</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atau</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tidak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aktif</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inputs_embeds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None):Tensor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merepresentasikan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embedding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dari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input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langsung</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tanpa</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melalui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tokenizer.</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encoder_hidden_states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None):Tensor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menyediakan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representasi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tersembunyi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(hidden states)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dari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encoder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eksternal</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jika</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BERT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digunakan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sebagai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decoder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dalam</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arsitektur</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seperti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seq2seq.</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encoder_attention_mask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None):Mask yang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diberikan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untuk</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encoder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ketika</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menggunakan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representasi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tersembunyi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dari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encoder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eksternal</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output_attentions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None):Jika True, model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mengembalikan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skor</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perhatian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(attention scores) di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setiap</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a:t>
            </a:r>
          </a:p>
          <a:p>
            <a:pPr marL="285750" indent="-285750" algn="just" eaLnBrk="0" fontAlgn="base" hangingPunct="0">
              <a:lnSpc>
                <a:spcPct val="150000"/>
              </a:lnSpc>
              <a:spcBef>
                <a:spcPct val="0"/>
              </a:spcBef>
              <a:spcAft>
                <a:spcPct val="0"/>
              </a:spcAft>
              <a:buClrTx/>
              <a:buSzTx/>
              <a:defRPr/>
            </a:pP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output_hidden_states</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(default: None):Jika True, model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akan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mengembalikan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semua</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representasi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tersembunyi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(hidden states)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dari</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setiap</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a:t>
            </a:r>
            <a:r>
              <a:rPr kumimoji="0" lang="en-US" altLang="en-US" sz="1100" i="0" u="none" strike="noStrike" kern="0" cap="none" spc="0" normalizeH="0" baseline="0" noProof="0" dirty="0" err="1">
                <a:ln>
                  <a:noFill/>
                </a:ln>
                <a:solidFill>
                  <a:srgbClr val="000000"/>
                </a:solidFill>
                <a:effectLst/>
                <a:uLnTx/>
                <a:uFillTx/>
                <a:latin typeface="Nunito" pitchFamily="2" charset="0"/>
                <a:cs typeface="Arial"/>
                <a:sym typeface="Arial"/>
              </a:rPr>
              <a:t>lapisan</a:t>
            </a:r>
            <a:r>
              <a:rPr kumimoji="0" lang="en-US" altLang="en-US" sz="1100" i="0" u="none" strike="noStrike" kern="0" cap="none" spc="0" normalizeH="0" baseline="0" noProof="0" dirty="0">
                <a:ln>
                  <a:noFill/>
                </a:ln>
                <a:solidFill>
                  <a:srgbClr val="000000"/>
                </a:solidFill>
                <a:effectLst/>
                <a:uLnTx/>
                <a:uFillTx/>
                <a:latin typeface="Nunito" pitchFamily="2" charset="0"/>
                <a:cs typeface="Arial"/>
                <a:sym typeface="Arial"/>
              </a:rPr>
              <a:t> transformer.</a:t>
            </a:r>
          </a:p>
        </p:txBody>
      </p:sp>
    </p:spTree>
    <p:extLst>
      <p:ext uri="{BB962C8B-B14F-4D97-AF65-F5344CB8AC3E}">
        <p14:creationId xmlns:p14="http://schemas.microsoft.com/office/powerpoint/2010/main" val="2980220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B2A4-167F-1F35-D46F-E439664EC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5CE873-BCF5-B5AA-BA86-5EEBB4ED0876}"/>
              </a:ext>
            </a:extLst>
          </p:cNvPr>
          <p:cNvSpPr>
            <a:spLocks noGrp="1"/>
          </p:cNvSpPr>
          <p:nvPr>
            <p:ph type="title"/>
          </p:nvPr>
        </p:nvSpPr>
        <p:spPr/>
        <p:txBody>
          <a:bodyPr/>
          <a:lstStyle/>
          <a:p>
            <a:r>
              <a:rPr lang="en-ID" dirty="0">
                <a:latin typeface="Nunito" pitchFamily="2" charset="0"/>
              </a:rPr>
              <a:t>4. </a:t>
            </a:r>
            <a:r>
              <a:rPr lang="en-ID" dirty="0" err="1">
                <a:latin typeface="Nunito" pitchFamily="2" charset="0"/>
              </a:rPr>
              <a:t>Setelah</a:t>
            </a:r>
            <a:r>
              <a:rPr lang="en-ID" dirty="0">
                <a:latin typeface="Nunito" pitchFamily="2" charset="0"/>
              </a:rPr>
              <a:t> </a:t>
            </a:r>
            <a:r>
              <a:rPr lang="en-ID" dirty="0" err="1">
                <a:latin typeface="Nunito" pitchFamily="2" charset="0"/>
              </a:rPr>
              <a:t>Inisialisasi</a:t>
            </a:r>
            <a:r>
              <a:rPr lang="en-ID" dirty="0">
                <a:latin typeface="Nunito" pitchFamily="2" charset="0"/>
              </a:rPr>
              <a:t> Model</a:t>
            </a:r>
            <a:br>
              <a:rPr lang="en-US" dirty="0">
                <a:latin typeface="Nunito" pitchFamily="2" charset="0"/>
              </a:rPr>
            </a:br>
            <a:endParaRPr lang="id-ID" dirty="0">
              <a:latin typeface="Nunito" pitchFamily="2" charset="0"/>
            </a:endParaRPr>
          </a:p>
        </p:txBody>
      </p:sp>
      <p:sp>
        <p:nvSpPr>
          <p:cNvPr id="4" name="TextBox 3">
            <a:extLst>
              <a:ext uri="{FF2B5EF4-FFF2-40B4-BE49-F238E27FC236}">
                <a16:creationId xmlns:a16="http://schemas.microsoft.com/office/drawing/2014/main" id="{0C337C28-2DCF-D02F-7C9A-EC47D332ED9D}"/>
              </a:ext>
            </a:extLst>
          </p:cNvPr>
          <p:cNvSpPr txBox="1"/>
          <p:nvPr/>
        </p:nvSpPr>
        <p:spPr>
          <a:xfrm>
            <a:off x="557653" y="892975"/>
            <a:ext cx="8229600" cy="1815882"/>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GB" b="0" dirty="0">
                <a:solidFill>
                  <a:schemeClr val="tx1"/>
                </a:solidFill>
                <a:effectLst/>
                <a:latin typeface="Courier New" panose="02070309020205020404" pitchFamily="49" charset="0"/>
              </a:rPr>
              <a:t>inputs = tokenizer("</a:t>
            </a:r>
            <a:r>
              <a:rPr lang="en-GB" b="0" dirty="0" err="1">
                <a:solidFill>
                  <a:schemeClr val="tx1"/>
                </a:solidFill>
                <a:effectLst/>
                <a:latin typeface="Courier New" panose="02070309020205020404" pitchFamily="49" charset="0"/>
              </a:rPr>
              <a:t>Belajar</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tentang</a:t>
            </a:r>
            <a:r>
              <a:rPr lang="en-GB" b="0" dirty="0">
                <a:solidFill>
                  <a:schemeClr val="tx1"/>
                </a:solidFill>
                <a:effectLst/>
                <a:latin typeface="Courier New" panose="02070309020205020404" pitchFamily="49" charset="0"/>
              </a:rPr>
              <a:t> Transformers </a:t>
            </a:r>
            <a:r>
              <a:rPr lang="en-GB" b="0" dirty="0" err="1">
                <a:solidFill>
                  <a:schemeClr val="tx1"/>
                </a:solidFill>
                <a:effectLst/>
                <a:latin typeface="Courier New" panose="02070309020205020404" pitchFamily="49" charset="0"/>
              </a:rPr>
              <a:t>itu</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menarik</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return_tensors</a:t>
            </a:r>
            <a:r>
              <a:rPr lang="en-GB" b="0" dirty="0">
                <a:solidFill>
                  <a:schemeClr val="tx1"/>
                </a:solidFill>
                <a:effectLst/>
                <a:latin typeface="Courier New" panose="02070309020205020404" pitchFamily="49" charset="0"/>
              </a:rPr>
              <a:t>="pt")</a:t>
            </a:r>
          </a:p>
          <a:p>
            <a:r>
              <a:rPr lang="en-GB" b="0" dirty="0">
                <a:solidFill>
                  <a:schemeClr val="tx1"/>
                </a:solidFill>
                <a:effectLst/>
                <a:latin typeface="Courier New" panose="02070309020205020404" pitchFamily="49" charset="0"/>
              </a:rPr>
              <a:t>outputs = model(inputs)</a:t>
            </a:r>
          </a:p>
          <a:p>
            <a:endParaRPr lang="en-GB" dirty="0">
              <a:solidFill>
                <a:schemeClr val="tx1"/>
              </a:solidFill>
              <a:latin typeface="Courier New" panose="02070309020205020404" pitchFamily="49" charset="0"/>
            </a:endParaRPr>
          </a:p>
          <a:p>
            <a:r>
              <a:rPr lang="en-GB" b="0" dirty="0" err="1">
                <a:solidFill>
                  <a:schemeClr val="tx1"/>
                </a:solidFill>
                <a:effectLst/>
                <a:latin typeface="Courier New" panose="02070309020205020404" pitchFamily="49" charset="0"/>
              </a:rPr>
              <a:t>last_hidden_state</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outputs.last_hidden_state</a:t>
            </a:r>
            <a:endParaRPr lang="en-GB" b="0" dirty="0">
              <a:solidFill>
                <a:schemeClr val="tx1"/>
              </a:solidFill>
              <a:effectLst/>
              <a:latin typeface="Courier New" panose="02070309020205020404" pitchFamily="49" charset="0"/>
            </a:endParaRPr>
          </a:p>
          <a:p>
            <a:r>
              <a:rPr lang="en-GB" b="0" dirty="0">
                <a:solidFill>
                  <a:schemeClr val="tx1"/>
                </a:solidFill>
                <a:effectLst/>
                <a:latin typeface="Courier New" panose="02070309020205020404" pitchFamily="49" charset="0"/>
              </a:rPr>
              <a:t>print(</a:t>
            </a:r>
            <a:r>
              <a:rPr lang="en-GB" b="0" dirty="0" err="1">
                <a:solidFill>
                  <a:schemeClr val="tx1"/>
                </a:solidFill>
                <a:effectLst/>
                <a:latin typeface="Courier New" panose="02070309020205020404" pitchFamily="49" charset="0"/>
              </a:rPr>
              <a:t>last_hidden_state.shape</a:t>
            </a:r>
            <a:r>
              <a:rPr lang="en-GB" b="0" dirty="0">
                <a:solidFill>
                  <a:schemeClr val="tx1"/>
                </a:solidFill>
                <a:effectLst/>
                <a:latin typeface="Courier New" panose="02070309020205020404" pitchFamily="49" charset="0"/>
              </a:rPr>
              <a:t>)</a:t>
            </a:r>
          </a:p>
          <a:p>
            <a:endParaRPr lang="en-GB" b="0" dirty="0">
              <a:solidFill>
                <a:schemeClr val="tx1"/>
              </a:solidFill>
              <a:effectLst/>
              <a:latin typeface="Courier New" panose="02070309020205020404" pitchFamily="49" charset="0"/>
            </a:endParaRPr>
          </a:p>
          <a:p>
            <a:endParaRPr lang="en-ID" b="0" dirty="0">
              <a:solidFill>
                <a:schemeClr val="tx1"/>
              </a:solidFill>
              <a:effectLst/>
              <a:latin typeface="Courier New" panose="02070309020205020404" pitchFamily="49" charset="0"/>
            </a:endParaRPr>
          </a:p>
        </p:txBody>
      </p:sp>
    </p:spTree>
    <p:extLst>
      <p:ext uri="{BB962C8B-B14F-4D97-AF65-F5344CB8AC3E}">
        <p14:creationId xmlns:p14="http://schemas.microsoft.com/office/powerpoint/2010/main" val="2918711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FF391-6CBF-0B00-D4D1-70E31F510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B01810-A03A-6637-9DDC-FC6C6FB44A7A}"/>
              </a:ext>
            </a:extLst>
          </p:cNvPr>
          <p:cNvSpPr>
            <a:spLocks noGrp="1"/>
          </p:cNvSpPr>
          <p:nvPr>
            <p:ph type="title"/>
          </p:nvPr>
        </p:nvSpPr>
        <p:spPr/>
        <p:txBody>
          <a:bodyPr/>
          <a:lstStyle/>
          <a:p>
            <a:r>
              <a:rPr lang="en-ID" dirty="0">
                <a:latin typeface="Nunito" pitchFamily="2" charset="0"/>
              </a:rPr>
              <a:t>5. </a:t>
            </a:r>
            <a:r>
              <a:rPr lang="en-ID" dirty="0" err="1">
                <a:latin typeface="Nunito" pitchFamily="2" charset="0"/>
              </a:rPr>
              <a:t>Ujicoba</a:t>
            </a:r>
            <a:r>
              <a:rPr lang="en-ID" dirty="0">
                <a:latin typeface="Nunito" pitchFamily="2" charset="0"/>
              </a:rPr>
              <a:t> Sentiment </a:t>
            </a:r>
            <a:br>
              <a:rPr lang="en-US" dirty="0">
                <a:latin typeface="Nunito" pitchFamily="2" charset="0"/>
              </a:rPr>
            </a:br>
            <a:endParaRPr lang="id-ID" dirty="0">
              <a:latin typeface="Nunito" pitchFamily="2" charset="0"/>
            </a:endParaRPr>
          </a:p>
        </p:txBody>
      </p:sp>
      <p:sp>
        <p:nvSpPr>
          <p:cNvPr id="4" name="TextBox 3">
            <a:extLst>
              <a:ext uri="{FF2B5EF4-FFF2-40B4-BE49-F238E27FC236}">
                <a16:creationId xmlns:a16="http://schemas.microsoft.com/office/drawing/2014/main" id="{D6DD7819-FC9C-695D-FA33-D59CD995CE20}"/>
              </a:ext>
            </a:extLst>
          </p:cNvPr>
          <p:cNvSpPr txBox="1"/>
          <p:nvPr/>
        </p:nvSpPr>
        <p:spPr>
          <a:xfrm>
            <a:off x="557653" y="892975"/>
            <a:ext cx="8229600" cy="3539430"/>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GB" b="0" dirty="0">
                <a:solidFill>
                  <a:schemeClr val="tx1"/>
                </a:solidFill>
                <a:effectLst/>
                <a:latin typeface="Courier New" panose="02070309020205020404" pitchFamily="49" charset="0"/>
              </a:rPr>
              <a:t>from torch import </a:t>
            </a:r>
            <a:r>
              <a:rPr lang="en-GB" b="0" dirty="0" err="1">
                <a:solidFill>
                  <a:schemeClr val="tx1"/>
                </a:solidFill>
                <a:effectLst/>
                <a:latin typeface="Courier New" panose="02070309020205020404" pitchFamily="49" charset="0"/>
              </a:rPr>
              <a:t>nn</a:t>
            </a:r>
            <a:endParaRPr lang="en-GB" b="0" dirty="0">
              <a:solidFill>
                <a:schemeClr val="tx1"/>
              </a:solidFill>
              <a:effectLst/>
              <a:latin typeface="Courier New" panose="02070309020205020404" pitchFamily="49" charset="0"/>
            </a:endParaRPr>
          </a:p>
          <a:p>
            <a:endParaRPr lang="en-GB" b="0" dirty="0">
              <a:solidFill>
                <a:schemeClr val="tx1"/>
              </a:solidFill>
              <a:effectLst/>
              <a:latin typeface="Courier New" panose="02070309020205020404" pitchFamily="49" charset="0"/>
            </a:endParaRPr>
          </a:p>
          <a:p>
            <a:r>
              <a:rPr lang="en-GB" b="0" dirty="0">
                <a:solidFill>
                  <a:schemeClr val="tx1"/>
                </a:solidFill>
                <a:effectLst/>
                <a:latin typeface="Courier New" panose="02070309020205020404" pitchFamily="49" charset="0"/>
              </a:rPr>
              <a:t>class </a:t>
            </a:r>
            <a:r>
              <a:rPr lang="en-GB" b="0" dirty="0" err="1">
                <a:solidFill>
                  <a:schemeClr val="tx1"/>
                </a:solidFill>
                <a:effectLst/>
                <a:latin typeface="Courier New" panose="02070309020205020404" pitchFamily="49" charset="0"/>
              </a:rPr>
              <a:t>BertForSentimentAnalysis</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nn.Module</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def __</a:t>
            </a:r>
            <a:r>
              <a:rPr lang="en-GB" b="0" dirty="0" err="1">
                <a:solidFill>
                  <a:schemeClr val="tx1"/>
                </a:solidFill>
                <a:effectLst/>
                <a:latin typeface="Courier New" panose="02070309020205020404" pitchFamily="49" charset="0"/>
              </a:rPr>
              <a:t>init</a:t>
            </a:r>
            <a:r>
              <a:rPr lang="en-GB" b="0" dirty="0">
                <a:solidFill>
                  <a:schemeClr val="tx1"/>
                </a:solidFill>
                <a:effectLst/>
                <a:latin typeface="Courier New" panose="02070309020205020404" pitchFamily="49" charset="0"/>
              </a:rPr>
              <a:t>__(self, </a:t>
            </a:r>
            <a:r>
              <a:rPr lang="en-GB" b="0" dirty="0" err="1">
                <a:solidFill>
                  <a:schemeClr val="tx1"/>
                </a:solidFill>
                <a:effectLst/>
                <a:latin typeface="Courier New" panose="02070309020205020404" pitchFamily="49" charset="0"/>
              </a:rPr>
              <a:t>bert_model</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super(</a:t>
            </a:r>
            <a:r>
              <a:rPr lang="en-GB" b="0" dirty="0" err="1">
                <a:solidFill>
                  <a:schemeClr val="tx1"/>
                </a:solidFill>
                <a:effectLst/>
                <a:latin typeface="Courier New" panose="02070309020205020404" pitchFamily="49" charset="0"/>
              </a:rPr>
              <a:t>BertForSentimentAnalysis</a:t>
            </a:r>
            <a:r>
              <a:rPr lang="en-GB" b="0" dirty="0">
                <a:solidFill>
                  <a:schemeClr val="tx1"/>
                </a:solidFill>
                <a:effectLst/>
                <a:latin typeface="Courier New" panose="02070309020205020404" pitchFamily="49" charset="0"/>
              </a:rPr>
              <a:t>, self).__</a:t>
            </a:r>
            <a:r>
              <a:rPr lang="en-GB" b="0" dirty="0" err="1">
                <a:solidFill>
                  <a:schemeClr val="tx1"/>
                </a:solidFill>
                <a:effectLst/>
                <a:latin typeface="Courier New" panose="02070309020205020404" pitchFamily="49" charset="0"/>
              </a:rPr>
              <a:t>init</a:t>
            </a:r>
            <a:r>
              <a:rPr lang="en-GB" b="0" dirty="0">
                <a:solidFill>
                  <a:schemeClr val="tx1"/>
                </a:solidFill>
                <a:effectLst/>
                <a:latin typeface="Courier New" panose="02070309020205020404" pitchFamily="49" charset="0"/>
              </a:rPr>
              <a:t>__()</a:t>
            </a:r>
          </a:p>
          <a:p>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self.bert</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bert_model</a:t>
            </a:r>
            <a:endParaRPr lang="en-GB" b="0" dirty="0">
              <a:solidFill>
                <a:schemeClr val="tx1"/>
              </a:solidFill>
              <a:effectLst/>
              <a:latin typeface="Courier New" panose="02070309020205020404" pitchFamily="49" charset="0"/>
            </a:endParaRPr>
          </a:p>
          <a:p>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self.classifier</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nn.Linear</a:t>
            </a:r>
            <a:r>
              <a:rPr lang="en-GB" b="0" dirty="0">
                <a:solidFill>
                  <a:schemeClr val="tx1"/>
                </a:solidFill>
                <a:effectLst/>
                <a:latin typeface="Courier New" panose="02070309020205020404" pitchFamily="49" charset="0"/>
              </a:rPr>
              <a:t>(768, 3)</a:t>
            </a:r>
          </a:p>
          <a:p>
            <a:endParaRPr lang="en-GB" b="0" dirty="0">
              <a:solidFill>
                <a:schemeClr val="tx1"/>
              </a:solidFill>
              <a:effectLst/>
              <a:latin typeface="Courier New" panose="02070309020205020404" pitchFamily="49" charset="0"/>
            </a:endParaRPr>
          </a:p>
          <a:p>
            <a:r>
              <a:rPr lang="en-GB" b="0" dirty="0">
                <a:solidFill>
                  <a:schemeClr val="tx1"/>
                </a:solidFill>
                <a:effectLst/>
                <a:latin typeface="Courier New" panose="02070309020205020404" pitchFamily="49" charset="0"/>
              </a:rPr>
              <a:t>    def forward(self, </a:t>
            </a:r>
            <a:r>
              <a:rPr lang="en-GB" b="0" dirty="0" err="1">
                <a:solidFill>
                  <a:schemeClr val="tx1"/>
                </a:solidFill>
                <a:effectLst/>
                <a:latin typeface="Courier New" panose="02070309020205020404" pitchFamily="49" charset="0"/>
              </a:rPr>
              <a:t>input_ids</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attention_mask</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outputs = </a:t>
            </a:r>
            <a:r>
              <a:rPr lang="en-GB" b="0" dirty="0" err="1">
                <a:solidFill>
                  <a:schemeClr val="tx1"/>
                </a:solidFill>
                <a:effectLst/>
                <a:latin typeface="Courier New" panose="02070309020205020404" pitchFamily="49" charset="0"/>
              </a:rPr>
              <a:t>self.bert</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input_ids</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input_ids</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attention_mask</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attention_mask</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cls_token</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outputs.last_hidden_state</a:t>
            </a:r>
            <a:r>
              <a:rPr lang="en-GB" b="0" dirty="0">
                <a:solidFill>
                  <a:schemeClr val="tx1"/>
                </a:solidFill>
                <a:effectLst/>
                <a:latin typeface="Courier New" panose="02070309020205020404" pitchFamily="49" charset="0"/>
              </a:rPr>
              <a:t>[:, 0, :]  # [CLS] token</a:t>
            </a:r>
          </a:p>
          <a:p>
            <a:r>
              <a:rPr lang="en-GB" b="0" dirty="0">
                <a:solidFill>
                  <a:schemeClr val="tx1"/>
                </a:solidFill>
                <a:effectLst/>
                <a:latin typeface="Courier New" panose="02070309020205020404" pitchFamily="49" charset="0"/>
              </a:rPr>
              <a:t>        logits = </a:t>
            </a:r>
            <a:r>
              <a:rPr lang="en-GB" b="0" dirty="0" err="1">
                <a:solidFill>
                  <a:schemeClr val="tx1"/>
                </a:solidFill>
                <a:effectLst/>
                <a:latin typeface="Courier New" panose="02070309020205020404" pitchFamily="49" charset="0"/>
              </a:rPr>
              <a:t>self.classifier</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cls_token</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return logits</a:t>
            </a:r>
          </a:p>
          <a:p>
            <a:endParaRPr lang="en-GB" b="0" dirty="0">
              <a:solidFill>
                <a:schemeClr val="tx1"/>
              </a:solidFill>
              <a:effectLst/>
              <a:latin typeface="Courier New" panose="02070309020205020404" pitchFamily="49" charset="0"/>
            </a:endParaRPr>
          </a:p>
          <a:p>
            <a:r>
              <a:rPr lang="en-GB" b="0" dirty="0" err="1">
                <a:solidFill>
                  <a:schemeClr val="tx1"/>
                </a:solidFill>
                <a:effectLst/>
                <a:latin typeface="Courier New" panose="02070309020205020404" pitchFamily="49" charset="0"/>
              </a:rPr>
              <a:t>sentiment_model</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BertForSentimentAnalysis</a:t>
            </a:r>
            <a:r>
              <a:rPr lang="en-GB" b="0" dirty="0">
                <a:solidFill>
                  <a:schemeClr val="tx1"/>
                </a:solidFill>
                <a:effectLst/>
                <a:latin typeface="Courier New" panose="02070309020205020404" pitchFamily="49" charset="0"/>
              </a:rPr>
              <a:t>(model)</a:t>
            </a:r>
          </a:p>
        </p:txBody>
      </p:sp>
    </p:spTree>
    <p:extLst>
      <p:ext uri="{BB962C8B-B14F-4D97-AF65-F5344CB8AC3E}">
        <p14:creationId xmlns:p14="http://schemas.microsoft.com/office/powerpoint/2010/main" val="3846628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E464E-4DD7-D942-A2EF-59A8B9521C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B7265-88EF-43A2-EAC5-3374FE9C588A}"/>
              </a:ext>
            </a:extLst>
          </p:cNvPr>
          <p:cNvSpPr>
            <a:spLocks noGrp="1"/>
          </p:cNvSpPr>
          <p:nvPr>
            <p:ph type="title"/>
          </p:nvPr>
        </p:nvSpPr>
        <p:spPr/>
        <p:txBody>
          <a:bodyPr/>
          <a:lstStyle/>
          <a:p>
            <a:r>
              <a:rPr lang="en-ID" dirty="0">
                <a:latin typeface="Nunito" pitchFamily="2" charset="0"/>
              </a:rPr>
              <a:t>5. </a:t>
            </a:r>
            <a:r>
              <a:rPr lang="en-ID" dirty="0" err="1">
                <a:latin typeface="Nunito" pitchFamily="2" charset="0"/>
              </a:rPr>
              <a:t>Menyimpan</a:t>
            </a:r>
            <a:r>
              <a:rPr lang="en-ID" dirty="0">
                <a:latin typeface="Nunito" pitchFamily="2" charset="0"/>
              </a:rPr>
              <a:t> model dan </a:t>
            </a:r>
            <a:r>
              <a:rPr lang="en-ID" dirty="0" err="1">
                <a:latin typeface="Nunito" pitchFamily="2" charset="0"/>
              </a:rPr>
              <a:t>Evaluasi</a:t>
            </a:r>
            <a:br>
              <a:rPr lang="en-US" dirty="0">
                <a:latin typeface="Nunito" pitchFamily="2" charset="0"/>
              </a:rPr>
            </a:br>
            <a:endParaRPr lang="id-ID" dirty="0">
              <a:latin typeface="Nunito" pitchFamily="2" charset="0"/>
            </a:endParaRPr>
          </a:p>
        </p:txBody>
      </p:sp>
      <p:sp>
        <p:nvSpPr>
          <p:cNvPr id="4" name="TextBox 3">
            <a:extLst>
              <a:ext uri="{FF2B5EF4-FFF2-40B4-BE49-F238E27FC236}">
                <a16:creationId xmlns:a16="http://schemas.microsoft.com/office/drawing/2014/main" id="{C38EABEA-508C-86C5-85E0-126234FD339D}"/>
              </a:ext>
            </a:extLst>
          </p:cNvPr>
          <p:cNvSpPr txBox="1"/>
          <p:nvPr/>
        </p:nvSpPr>
        <p:spPr>
          <a:xfrm>
            <a:off x="557653" y="892975"/>
            <a:ext cx="8229600" cy="3754874"/>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GB" b="0" dirty="0" err="1">
                <a:solidFill>
                  <a:schemeClr val="tx1"/>
                </a:solidFill>
                <a:effectLst/>
                <a:latin typeface="Courier New" panose="02070309020205020404" pitchFamily="49" charset="0"/>
              </a:rPr>
              <a:t>model.save_pretrained</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saved_model</a:t>
            </a:r>
            <a:r>
              <a:rPr lang="en-GB" b="0" dirty="0">
                <a:solidFill>
                  <a:schemeClr val="tx1"/>
                </a:solidFill>
                <a:effectLst/>
                <a:latin typeface="Courier New" panose="02070309020205020404" pitchFamily="49" charset="0"/>
              </a:rPr>
              <a:t>")</a:t>
            </a:r>
          </a:p>
          <a:p>
            <a:r>
              <a:rPr lang="en-GB" b="0" dirty="0" err="1">
                <a:solidFill>
                  <a:schemeClr val="tx1"/>
                </a:solidFill>
                <a:effectLst/>
                <a:latin typeface="Courier New" panose="02070309020205020404" pitchFamily="49" charset="0"/>
              </a:rPr>
              <a:t>tokenizer.save_pretrained</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saved_model</a:t>
            </a:r>
            <a:r>
              <a:rPr lang="en-GB" b="0" dirty="0">
                <a:solidFill>
                  <a:schemeClr val="tx1"/>
                </a:solidFill>
                <a:effectLst/>
                <a:latin typeface="Courier New" panose="02070309020205020404" pitchFamily="49" charset="0"/>
              </a:rPr>
              <a:t>")</a:t>
            </a:r>
          </a:p>
          <a:p>
            <a:endParaRPr lang="en-GB" b="0" dirty="0">
              <a:solidFill>
                <a:schemeClr val="tx1"/>
              </a:solidFill>
              <a:effectLst/>
              <a:latin typeface="Courier New" panose="02070309020205020404" pitchFamily="49" charset="0"/>
            </a:endParaRPr>
          </a:p>
          <a:p>
            <a:endParaRPr lang="en-GB" dirty="0">
              <a:solidFill>
                <a:schemeClr val="tx1"/>
              </a:solidFill>
              <a:latin typeface="Courier New" panose="02070309020205020404" pitchFamily="49" charset="0"/>
            </a:endParaRPr>
          </a:p>
          <a:p>
            <a:r>
              <a:rPr lang="en-GB" b="0" dirty="0">
                <a:solidFill>
                  <a:schemeClr val="tx1"/>
                </a:solidFill>
                <a:effectLst/>
                <a:latin typeface="Courier New" panose="02070309020205020404" pitchFamily="49" charset="0"/>
              </a:rPr>
              <a:t>from </a:t>
            </a:r>
            <a:r>
              <a:rPr lang="en-GB" b="0" dirty="0" err="1">
                <a:solidFill>
                  <a:schemeClr val="tx1"/>
                </a:solidFill>
                <a:effectLst/>
                <a:latin typeface="Courier New" panose="02070309020205020404" pitchFamily="49" charset="0"/>
              </a:rPr>
              <a:t>sklearn.model_selection</a:t>
            </a:r>
            <a:r>
              <a:rPr lang="en-GB" b="0" dirty="0">
                <a:solidFill>
                  <a:schemeClr val="tx1"/>
                </a:solidFill>
                <a:effectLst/>
                <a:latin typeface="Courier New" panose="02070309020205020404" pitchFamily="49" charset="0"/>
              </a:rPr>
              <a:t> import </a:t>
            </a:r>
            <a:r>
              <a:rPr lang="en-GB" b="0" dirty="0" err="1">
                <a:solidFill>
                  <a:schemeClr val="tx1"/>
                </a:solidFill>
                <a:effectLst/>
                <a:latin typeface="Courier New" panose="02070309020205020404" pitchFamily="49" charset="0"/>
              </a:rPr>
              <a:t>KFold</a:t>
            </a:r>
            <a:endParaRPr lang="en-GB" b="0" dirty="0">
              <a:solidFill>
                <a:schemeClr val="tx1"/>
              </a:solidFill>
              <a:effectLst/>
              <a:latin typeface="Courier New" panose="02070309020205020404" pitchFamily="49" charset="0"/>
            </a:endParaRPr>
          </a:p>
          <a:p>
            <a:endParaRPr lang="en-GB" b="0" dirty="0">
              <a:solidFill>
                <a:schemeClr val="tx1"/>
              </a:solidFill>
              <a:effectLst/>
              <a:latin typeface="Courier New" panose="02070309020205020404" pitchFamily="49" charset="0"/>
            </a:endParaRPr>
          </a:p>
          <a:p>
            <a:r>
              <a:rPr lang="en-GB" b="0" dirty="0" err="1">
                <a:solidFill>
                  <a:schemeClr val="tx1"/>
                </a:solidFill>
                <a:effectLst/>
                <a:latin typeface="Courier New" panose="02070309020205020404" pitchFamily="49" charset="0"/>
              </a:rPr>
              <a:t>kf</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KFold</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n_splits</a:t>
            </a:r>
            <a:r>
              <a:rPr lang="en-GB" b="0" dirty="0">
                <a:solidFill>
                  <a:schemeClr val="tx1"/>
                </a:solidFill>
                <a:effectLst/>
                <a:latin typeface="Courier New" panose="02070309020205020404" pitchFamily="49" charset="0"/>
              </a:rPr>
              <a:t>=5)</a:t>
            </a:r>
          </a:p>
          <a:p>
            <a:r>
              <a:rPr lang="en-GB" b="0" dirty="0">
                <a:solidFill>
                  <a:schemeClr val="tx1"/>
                </a:solidFill>
                <a:effectLst/>
                <a:latin typeface="Courier New" panose="02070309020205020404" pitchFamily="49" charset="0"/>
              </a:rPr>
              <a:t>for </a:t>
            </a:r>
            <a:r>
              <a:rPr lang="en-GB" b="0" dirty="0" err="1">
                <a:solidFill>
                  <a:schemeClr val="tx1"/>
                </a:solidFill>
                <a:effectLst/>
                <a:latin typeface="Courier New" panose="02070309020205020404" pitchFamily="49" charset="0"/>
              </a:rPr>
              <a:t>train_index</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val_index</a:t>
            </a:r>
            <a:r>
              <a:rPr lang="en-GB" b="0" dirty="0">
                <a:solidFill>
                  <a:schemeClr val="tx1"/>
                </a:solidFill>
                <a:effectLst/>
                <a:latin typeface="Courier New" panose="02070309020205020404" pitchFamily="49" charset="0"/>
              </a:rPr>
              <a:t> in </a:t>
            </a:r>
            <a:r>
              <a:rPr lang="en-GB" b="0" dirty="0" err="1">
                <a:solidFill>
                  <a:schemeClr val="tx1"/>
                </a:solidFill>
                <a:effectLst/>
                <a:latin typeface="Courier New" panose="02070309020205020404" pitchFamily="49" charset="0"/>
              </a:rPr>
              <a:t>kf.split</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df.index</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train_df</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df.iloc</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train_index</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val_df</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df.iloc</a:t>
            </a:r>
            <a:r>
              <a:rPr lang="en-GB" b="0" dirty="0">
                <a:solidFill>
                  <a:schemeClr val="tx1"/>
                </a:solidFill>
                <a:effectLst/>
                <a:latin typeface="Courier New" panose="02070309020205020404" pitchFamily="49" charset="0"/>
              </a:rPr>
              <a:t>[</a:t>
            </a:r>
            <a:r>
              <a:rPr lang="en-GB" b="0" dirty="0" err="1">
                <a:solidFill>
                  <a:schemeClr val="tx1"/>
                </a:solidFill>
                <a:effectLst/>
                <a:latin typeface="Courier New" panose="02070309020205020404" pitchFamily="49" charset="0"/>
              </a:rPr>
              <a:t>val_index</a:t>
            </a:r>
            <a:r>
              <a:rPr lang="en-GB" b="0" dirty="0">
                <a:solidFill>
                  <a:schemeClr val="tx1"/>
                </a:solidFill>
                <a:effectLst/>
                <a:latin typeface="Courier New" panose="02070309020205020404" pitchFamily="49" charset="0"/>
              </a:rPr>
              <a:t>]</a:t>
            </a:r>
          </a:p>
          <a:p>
            <a:endParaRPr lang="en-GB" b="0" dirty="0">
              <a:solidFill>
                <a:schemeClr val="tx1"/>
              </a:solidFill>
              <a:effectLst/>
              <a:latin typeface="Courier New" panose="02070309020205020404" pitchFamily="49" charset="0"/>
            </a:endParaRPr>
          </a:p>
          <a:p>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Evaluasi</a:t>
            </a:r>
            <a:r>
              <a:rPr lang="en-GB" b="0" dirty="0">
                <a:solidFill>
                  <a:schemeClr val="tx1"/>
                </a:solidFill>
                <a:effectLst/>
                <a:latin typeface="Courier New" panose="02070309020205020404" pitchFamily="49" charset="0"/>
              </a:rPr>
              <a:t> model </a:t>
            </a:r>
            <a:r>
              <a:rPr lang="en-GB" b="0" dirty="0" err="1">
                <a:solidFill>
                  <a:schemeClr val="tx1"/>
                </a:solidFill>
                <a:effectLst/>
                <a:latin typeface="Courier New" panose="02070309020205020404" pitchFamily="49" charset="0"/>
              </a:rPr>
              <a:t>dengan</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metrik</a:t>
            </a:r>
            <a:r>
              <a:rPr lang="en-GB" b="0" dirty="0">
                <a:solidFill>
                  <a:schemeClr val="tx1"/>
                </a:solidFill>
                <a:effectLst/>
                <a:latin typeface="Courier New" panose="02070309020205020404" pitchFamily="49" charset="0"/>
              </a:rPr>
              <a:t> </a:t>
            </a:r>
            <a:r>
              <a:rPr lang="en-GB" b="0" dirty="0" err="1">
                <a:solidFill>
                  <a:schemeClr val="tx1"/>
                </a:solidFill>
                <a:effectLst/>
                <a:latin typeface="Courier New" panose="02070309020205020404" pitchFamily="49" charset="0"/>
              </a:rPr>
              <a:t>tambahan</a:t>
            </a:r>
            <a:endParaRPr lang="en-GB" b="0" dirty="0">
              <a:solidFill>
                <a:schemeClr val="tx1"/>
              </a:solidFill>
              <a:effectLst/>
              <a:latin typeface="Courier New" panose="02070309020205020404" pitchFamily="49" charset="0"/>
            </a:endParaRPr>
          </a:p>
          <a:p>
            <a:r>
              <a:rPr lang="en-GB" b="0" dirty="0" err="1">
                <a:solidFill>
                  <a:schemeClr val="tx1"/>
                </a:solidFill>
                <a:effectLst/>
                <a:latin typeface="Courier New" panose="02070309020205020404" pitchFamily="49" charset="0"/>
              </a:rPr>
              <a:t>val_loss</a:t>
            </a:r>
            <a:r>
              <a:rPr lang="en-GB" b="0" dirty="0">
                <a:solidFill>
                  <a:schemeClr val="tx1"/>
                </a:solidFill>
                <a:effectLst/>
                <a:latin typeface="Courier New" panose="02070309020205020404" pitchFamily="49" charset="0"/>
              </a:rPr>
              <a:t>, predictions, </a:t>
            </a:r>
            <a:r>
              <a:rPr lang="en-GB" b="0" dirty="0" err="1">
                <a:solidFill>
                  <a:schemeClr val="tx1"/>
                </a:solidFill>
                <a:effectLst/>
                <a:latin typeface="Courier New" panose="02070309020205020404" pitchFamily="49" charset="0"/>
              </a:rPr>
              <a:t>true_vals</a:t>
            </a:r>
            <a:r>
              <a:rPr lang="en-GB" b="0" dirty="0">
                <a:solidFill>
                  <a:schemeClr val="tx1"/>
                </a:solidFill>
                <a:effectLst/>
                <a:latin typeface="Courier New" panose="02070309020205020404" pitchFamily="49" charset="0"/>
              </a:rPr>
              <a:t> = evaluate(</a:t>
            </a:r>
            <a:r>
              <a:rPr lang="en-GB" b="0" dirty="0" err="1">
                <a:solidFill>
                  <a:schemeClr val="tx1"/>
                </a:solidFill>
                <a:effectLst/>
                <a:latin typeface="Courier New" panose="02070309020205020404" pitchFamily="49" charset="0"/>
              </a:rPr>
              <a:t>sentiment_models</a:t>
            </a:r>
            <a:r>
              <a:rPr lang="en-GB" b="0" dirty="0">
                <a:solidFill>
                  <a:schemeClr val="tx1"/>
                </a:solidFill>
                <a:effectLst/>
                <a:latin typeface="Courier New" panose="02070309020205020404" pitchFamily="49" charset="0"/>
              </a:rPr>
              <a:t>)</a:t>
            </a:r>
          </a:p>
          <a:p>
            <a:r>
              <a:rPr lang="en-GB" b="0" dirty="0">
                <a:solidFill>
                  <a:schemeClr val="tx1"/>
                </a:solidFill>
                <a:effectLst/>
                <a:latin typeface="Courier New" panose="02070309020205020404" pitchFamily="49" charset="0"/>
              </a:rPr>
              <a:t>val_f1 = f1_score_func(predictions, </a:t>
            </a:r>
            <a:r>
              <a:rPr lang="en-GB" b="0" dirty="0" err="1">
                <a:solidFill>
                  <a:schemeClr val="tx1"/>
                </a:solidFill>
                <a:effectLst/>
                <a:latin typeface="Courier New" panose="02070309020205020404" pitchFamily="49" charset="0"/>
              </a:rPr>
              <a:t>true_vals</a:t>
            </a:r>
            <a:r>
              <a:rPr lang="en-GB" b="0" dirty="0">
                <a:solidFill>
                  <a:schemeClr val="tx1"/>
                </a:solidFill>
                <a:effectLst/>
                <a:latin typeface="Courier New" panose="02070309020205020404" pitchFamily="49" charset="0"/>
              </a:rPr>
              <a:t>)</a:t>
            </a:r>
          </a:p>
          <a:p>
            <a:r>
              <a:rPr lang="en-GB" b="0" dirty="0" err="1">
                <a:solidFill>
                  <a:schemeClr val="tx1"/>
                </a:solidFill>
                <a:effectLst/>
                <a:latin typeface="Courier New" panose="02070309020205020404" pitchFamily="49" charset="0"/>
              </a:rPr>
              <a:t>val_precision</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precision_score_func</a:t>
            </a:r>
            <a:r>
              <a:rPr lang="en-GB" b="0" dirty="0">
                <a:solidFill>
                  <a:schemeClr val="tx1"/>
                </a:solidFill>
                <a:effectLst/>
                <a:latin typeface="Courier New" panose="02070309020205020404" pitchFamily="49" charset="0"/>
              </a:rPr>
              <a:t>(predictions, </a:t>
            </a:r>
            <a:r>
              <a:rPr lang="en-GB" b="0" dirty="0" err="1">
                <a:solidFill>
                  <a:schemeClr val="tx1"/>
                </a:solidFill>
                <a:effectLst/>
                <a:latin typeface="Courier New" panose="02070309020205020404" pitchFamily="49" charset="0"/>
              </a:rPr>
              <a:t>true_vals</a:t>
            </a:r>
            <a:r>
              <a:rPr lang="en-GB" b="0" dirty="0">
                <a:solidFill>
                  <a:schemeClr val="tx1"/>
                </a:solidFill>
                <a:effectLst/>
                <a:latin typeface="Courier New" panose="02070309020205020404" pitchFamily="49" charset="0"/>
              </a:rPr>
              <a:t>)</a:t>
            </a:r>
          </a:p>
          <a:p>
            <a:r>
              <a:rPr lang="en-GB" b="0" dirty="0" err="1">
                <a:solidFill>
                  <a:schemeClr val="tx1"/>
                </a:solidFill>
                <a:effectLst/>
                <a:latin typeface="Courier New" panose="02070309020205020404" pitchFamily="49" charset="0"/>
              </a:rPr>
              <a:t>val_recall</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recall_score_func</a:t>
            </a:r>
            <a:r>
              <a:rPr lang="en-GB" b="0" dirty="0">
                <a:solidFill>
                  <a:schemeClr val="tx1"/>
                </a:solidFill>
                <a:effectLst/>
                <a:latin typeface="Courier New" panose="02070309020205020404" pitchFamily="49" charset="0"/>
              </a:rPr>
              <a:t>(predictions, </a:t>
            </a:r>
            <a:r>
              <a:rPr lang="en-GB" b="0" dirty="0" err="1">
                <a:solidFill>
                  <a:schemeClr val="tx1"/>
                </a:solidFill>
                <a:effectLst/>
                <a:latin typeface="Courier New" panose="02070309020205020404" pitchFamily="49" charset="0"/>
              </a:rPr>
              <a:t>true_vals</a:t>
            </a:r>
            <a:r>
              <a:rPr lang="en-GB" b="0" dirty="0">
                <a:solidFill>
                  <a:schemeClr val="tx1"/>
                </a:solidFill>
                <a:effectLst/>
                <a:latin typeface="Courier New" panose="02070309020205020404" pitchFamily="49" charset="0"/>
              </a:rPr>
              <a:t>)</a:t>
            </a:r>
          </a:p>
          <a:p>
            <a:r>
              <a:rPr lang="en-GB" b="0" dirty="0" err="1">
                <a:solidFill>
                  <a:schemeClr val="tx1"/>
                </a:solidFill>
                <a:effectLst/>
                <a:latin typeface="Courier New" panose="02070309020205020404" pitchFamily="49" charset="0"/>
              </a:rPr>
              <a:t>val_accuracy</a:t>
            </a:r>
            <a:r>
              <a:rPr lang="en-GB" b="0" dirty="0">
                <a:solidFill>
                  <a:schemeClr val="tx1"/>
                </a:solidFill>
                <a:effectLst/>
                <a:latin typeface="Courier New" panose="02070309020205020404" pitchFamily="49" charset="0"/>
              </a:rPr>
              <a:t> = </a:t>
            </a:r>
            <a:r>
              <a:rPr lang="en-GB" b="0" dirty="0" err="1">
                <a:solidFill>
                  <a:schemeClr val="tx1"/>
                </a:solidFill>
                <a:effectLst/>
                <a:latin typeface="Courier New" panose="02070309020205020404" pitchFamily="49" charset="0"/>
              </a:rPr>
              <a:t>accuracy_score_func</a:t>
            </a:r>
            <a:r>
              <a:rPr lang="en-GB" b="0" dirty="0">
                <a:solidFill>
                  <a:schemeClr val="tx1"/>
                </a:solidFill>
                <a:effectLst/>
                <a:latin typeface="Courier New" panose="02070309020205020404" pitchFamily="49" charset="0"/>
              </a:rPr>
              <a:t>(predictions, </a:t>
            </a:r>
            <a:r>
              <a:rPr lang="en-GB" b="0" dirty="0" err="1">
                <a:solidFill>
                  <a:schemeClr val="tx1"/>
                </a:solidFill>
                <a:effectLst/>
                <a:latin typeface="Courier New" panose="02070309020205020404" pitchFamily="49" charset="0"/>
              </a:rPr>
              <a:t>true_vals</a:t>
            </a:r>
            <a:r>
              <a:rPr lang="en-GB" b="0" dirty="0">
                <a:solidFill>
                  <a:schemeClr val="tx1"/>
                </a:solidFill>
                <a:effectLst/>
                <a:latin typeface="Courier New" panose="02070309020205020404" pitchFamily="49" charset="0"/>
              </a:rPr>
              <a:t>)</a:t>
            </a:r>
          </a:p>
        </p:txBody>
      </p:sp>
    </p:spTree>
    <p:extLst>
      <p:ext uri="{BB962C8B-B14F-4D97-AF65-F5344CB8AC3E}">
        <p14:creationId xmlns:p14="http://schemas.microsoft.com/office/powerpoint/2010/main" val="4012032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539B-DFBD-1E00-2D3D-0D574A88363B}"/>
              </a:ext>
            </a:extLst>
          </p:cNvPr>
          <p:cNvSpPr>
            <a:spLocks noGrp="1"/>
          </p:cNvSpPr>
          <p:nvPr>
            <p:ph type="title"/>
          </p:nvPr>
        </p:nvSpPr>
        <p:spPr/>
        <p:txBody>
          <a:bodyPr/>
          <a:lstStyle/>
          <a:p>
            <a:r>
              <a:rPr lang="en-US" dirty="0">
                <a:latin typeface="Nunito" pitchFamily="2" charset="0"/>
              </a:rPr>
              <a:t>Ref </a:t>
            </a:r>
            <a:r>
              <a:rPr lang="en-US" dirty="0" err="1">
                <a:latin typeface="Nunito" pitchFamily="2" charset="0"/>
              </a:rPr>
              <a:t>Tambahan</a:t>
            </a:r>
            <a:br>
              <a:rPr lang="en-US" dirty="0">
                <a:latin typeface="Nunito" pitchFamily="2" charset="0"/>
              </a:rPr>
            </a:br>
            <a:endParaRPr lang="id-ID" dirty="0">
              <a:latin typeface="Nunito" pitchFamily="2" charset="0"/>
            </a:endParaRPr>
          </a:p>
        </p:txBody>
      </p:sp>
      <p:sp>
        <p:nvSpPr>
          <p:cNvPr id="3" name="TextBox 2">
            <a:extLst>
              <a:ext uri="{FF2B5EF4-FFF2-40B4-BE49-F238E27FC236}">
                <a16:creationId xmlns:a16="http://schemas.microsoft.com/office/drawing/2014/main" id="{3E766376-851C-D90C-4F96-D7060C178383}"/>
              </a:ext>
            </a:extLst>
          </p:cNvPr>
          <p:cNvSpPr txBox="1"/>
          <p:nvPr/>
        </p:nvSpPr>
        <p:spPr>
          <a:xfrm>
            <a:off x="457200" y="1155489"/>
            <a:ext cx="8454452" cy="375487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https://www.analyticsvidhya.com/blog/2024/04/understanding-transformers-a-deep-dive-into-nlps-core-technology/</a:t>
            </a:r>
          </a:p>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https://www.analyticsvidhya.com/blog/2019/09/demystifying-bert-groundbreaking-nlp-framework/</a:t>
            </a:r>
          </a:p>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https://www.analyticsvidhya.com/blog/2022/11/comprehensive-guide-to-bert/</a:t>
            </a:r>
          </a:p>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https://www.analyticsvidhya.com/blog/2021/08/pratically-demistifying-bert-language-representation-model/</a:t>
            </a:r>
          </a:p>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https://www.analyticsvidhya.com/blog/2023/06/step-by-step-bert-implementation-guide/</a:t>
            </a:r>
          </a:p>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https://www.analyticsvidhya.com/blog/2021/12/manual-for-the-first-time-users-google-bert-for-text-classification/</a:t>
            </a:r>
          </a:p>
          <a:p>
            <a:pPr marL="285750" indent="-285750">
              <a:buFont typeface="Arial" panose="020B0604020202020204" pitchFamily="34" charset="0"/>
              <a:buChar char="•"/>
            </a:pPr>
            <a:r>
              <a:rPr lang="en-GB" b="0" dirty="0">
                <a:solidFill>
                  <a:srgbClr val="000000"/>
                </a:solidFill>
                <a:effectLst/>
                <a:latin typeface="Nunito" pitchFamily="2" charset="0"/>
              </a:rPr>
              <a:t>https://www.analyticsvidhya.com/blog/2021/12/text-classification-using-bert-and-tensorflow/</a:t>
            </a:r>
          </a:p>
          <a:p>
            <a:pPr marL="285750" indent="-285750">
              <a:buFont typeface="Arial" panose="020B0604020202020204" pitchFamily="34" charset="0"/>
              <a:buChar char="•"/>
            </a:pPr>
            <a:r>
              <a:rPr lang="en-GB" b="0" dirty="0">
                <a:solidFill>
                  <a:srgbClr val="000000"/>
                </a:solidFill>
                <a:effectLst/>
                <a:latin typeface="Nunito" pitchFamily="2" charset="0"/>
                <a:hlinkClick r:id="rId2"/>
              </a:rPr>
              <a:t>https://www.youtube.com/watch?v=t45S_MwAcOw&amp;pp=ygUHI25jb2Rlcg%3D%3D</a:t>
            </a:r>
            <a:endParaRPr lang="en-GB" b="0" dirty="0">
              <a:solidFill>
                <a:srgbClr val="000000"/>
              </a:solidFill>
              <a:effectLst/>
              <a:latin typeface="Nunito" pitchFamily="2" charset="0"/>
            </a:endParaRPr>
          </a:p>
          <a:p>
            <a:pPr marL="285750" indent="-285750">
              <a:buFont typeface="Arial" panose="020B0604020202020204" pitchFamily="34" charset="0"/>
              <a:buChar char="•"/>
            </a:pPr>
            <a:r>
              <a:rPr lang="en-GB" dirty="0">
                <a:solidFill>
                  <a:srgbClr val="000000"/>
                </a:solidFill>
                <a:latin typeface="Nunito" pitchFamily="2" charset="0"/>
                <a:hlinkClick r:id="rId3"/>
              </a:rPr>
              <a:t>https://mchromiak.github.io/articles/2017/Sep/12/Transformer-Attention-is-all-you-need/#.XIWlzBNKjOR</a:t>
            </a:r>
            <a:endParaRPr lang="en-GB" dirty="0">
              <a:solidFill>
                <a:srgbClr val="000000"/>
              </a:solidFill>
              <a:latin typeface="Nunito" pitchFamily="2" charset="0"/>
            </a:endParaRPr>
          </a:p>
          <a:p>
            <a:pPr marL="285750" indent="-285750">
              <a:buFont typeface="Arial" panose="020B0604020202020204" pitchFamily="34" charset="0"/>
              <a:buChar char="•"/>
            </a:pPr>
            <a:r>
              <a:rPr lang="en-GB" dirty="0">
                <a:solidFill>
                  <a:srgbClr val="000000"/>
                </a:solidFill>
                <a:latin typeface="Nunito" pitchFamily="2" charset="0"/>
                <a:hlinkClick r:id="rId4"/>
              </a:rPr>
              <a:t>https://jalammar.github.io/illustrated-transformer/</a:t>
            </a:r>
            <a:endParaRPr lang="en-GB" dirty="0">
              <a:solidFill>
                <a:srgbClr val="000000"/>
              </a:solidFill>
              <a:latin typeface="Nunito" pitchFamily="2" charset="0"/>
            </a:endParaRPr>
          </a:p>
          <a:p>
            <a:pPr marL="285750" indent="-285750">
              <a:buFont typeface="Arial" panose="020B0604020202020204" pitchFamily="34" charset="0"/>
              <a:buChar char="•"/>
            </a:pPr>
            <a:r>
              <a:rPr lang="en-GB" dirty="0">
                <a:solidFill>
                  <a:srgbClr val="000000"/>
                </a:solidFill>
                <a:latin typeface="Nunito" pitchFamily="2" charset="0"/>
                <a:hlinkClick r:id="rId5"/>
              </a:rPr>
              <a:t>https://towardsdatascience.com/transformers-141e32e69591</a:t>
            </a:r>
            <a:endParaRPr lang="en-GB" dirty="0">
              <a:solidFill>
                <a:srgbClr val="000000"/>
              </a:solidFill>
              <a:latin typeface="Nunito" pitchFamily="2" charset="0"/>
            </a:endParaRPr>
          </a:p>
          <a:p>
            <a:pPr marL="285750" indent="-285750">
              <a:buFont typeface="Arial" panose="020B0604020202020204" pitchFamily="34" charset="0"/>
              <a:buChar char="•"/>
            </a:pPr>
            <a:r>
              <a:rPr lang="en-GB" dirty="0">
                <a:solidFill>
                  <a:srgbClr val="000000"/>
                </a:solidFill>
                <a:latin typeface="Nunito" pitchFamily="2" charset="0"/>
              </a:rPr>
              <a:t>https://towardsdatascience.com/bert-explained-state-of-the-art-language-model-for-nlp-f8b21a9b6270</a:t>
            </a:r>
          </a:p>
        </p:txBody>
      </p:sp>
    </p:spTree>
    <p:extLst>
      <p:ext uri="{BB962C8B-B14F-4D97-AF65-F5344CB8AC3E}">
        <p14:creationId xmlns:p14="http://schemas.microsoft.com/office/powerpoint/2010/main" val="66507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7C9DC5BA-F67C-A519-A48F-2C4200400032}"/>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39509EF2-C6C6-3A9F-BB52-409A9D9733EF}"/>
              </a:ext>
            </a:extLst>
          </p:cNvPr>
          <p:cNvSpPr txBox="1">
            <a:spLocks noGrp="1"/>
          </p:cNvSpPr>
          <p:nvPr>
            <p:ph type="title"/>
          </p:nvPr>
        </p:nvSpPr>
        <p:spPr>
          <a:xfrm>
            <a:off x="457198" y="249998"/>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latin typeface="Nunito" pitchFamily="2" charset="0"/>
              </a:rPr>
              <a:t>Transformers</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6DA47EA-0277-73A5-BFDF-D6A83BEC2AA0}"/>
              </a:ext>
            </a:extLst>
          </p:cNvPr>
          <p:cNvSpPr txBox="1"/>
          <p:nvPr/>
        </p:nvSpPr>
        <p:spPr>
          <a:xfrm>
            <a:off x="553062" y="963877"/>
            <a:ext cx="8037871" cy="2308324"/>
          </a:xfrm>
          <a:prstGeom prst="rect">
            <a:avLst/>
          </a:prstGeom>
          <a:noFill/>
        </p:spPr>
        <p:txBody>
          <a:bodyPr wrap="square">
            <a:spAutoFit/>
          </a:bodyPr>
          <a:lstStyle/>
          <a:p>
            <a:r>
              <a:rPr lang="en-ID" sz="2400" b="1" dirty="0">
                <a:latin typeface="Nunito" pitchFamily="2" charset="0"/>
              </a:rPr>
              <a:t>Apa </a:t>
            </a:r>
            <a:r>
              <a:rPr lang="en-ID" sz="2400" b="1" dirty="0" err="1">
                <a:latin typeface="Nunito" pitchFamily="2" charset="0"/>
              </a:rPr>
              <a:t>Itu</a:t>
            </a:r>
            <a:r>
              <a:rPr lang="en-ID" sz="2400" b="1" dirty="0">
                <a:latin typeface="Nunito" pitchFamily="2" charset="0"/>
              </a:rPr>
              <a:t> Transformers ?</a:t>
            </a:r>
            <a:endParaRPr lang="en-ID" sz="2400" dirty="0">
              <a:latin typeface="Nunito" pitchFamily="2" charset="0"/>
            </a:endParaRPr>
          </a:p>
          <a:p>
            <a:pPr algn="just"/>
            <a:endParaRPr lang="id-ID" sz="2000" dirty="0">
              <a:latin typeface="Nunito" pitchFamily="2" charset="0"/>
            </a:endParaRPr>
          </a:p>
          <a:p>
            <a:pPr algn="just"/>
            <a:r>
              <a:rPr lang="en-ID" sz="2000" dirty="0">
                <a:latin typeface="Nunito" pitchFamily="2" charset="0"/>
              </a:rPr>
              <a:t>Model transformers </a:t>
            </a:r>
            <a:r>
              <a:rPr lang="en-ID" sz="2000" dirty="0" err="1">
                <a:latin typeface="Nunito" pitchFamily="2" charset="0"/>
              </a:rPr>
              <a:t>dalam</a:t>
            </a:r>
            <a:r>
              <a:rPr lang="en-ID" sz="2000" dirty="0">
                <a:latin typeface="Nunito" pitchFamily="2" charset="0"/>
              </a:rPr>
              <a:t> deep learning </a:t>
            </a:r>
            <a:r>
              <a:rPr lang="en-ID" sz="2000" dirty="0" err="1">
                <a:latin typeface="Nunito" pitchFamily="2" charset="0"/>
              </a:rPr>
              <a:t>adalah</a:t>
            </a:r>
            <a:r>
              <a:rPr lang="en-ID" sz="2000" dirty="0">
                <a:latin typeface="Nunito" pitchFamily="2" charset="0"/>
              </a:rPr>
              <a:t> </a:t>
            </a:r>
            <a:r>
              <a:rPr lang="en-ID" sz="2000" dirty="0" err="1">
                <a:latin typeface="Nunito" pitchFamily="2" charset="0"/>
              </a:rPr>
              <a:t>arsitektur</a:t>
            </a:r>
            <a:r>
              <a:rPr lang="en-ID" sz="2000" dirty="0">
                <a:latin typeface="Nunito" pitchFamily="2" charset="0"/>
              </a:rPr>
              <a:t> </a:t>
            </a:r>
            <a:r>
              <a:rPr lang="en-ID" sz="2000" dirty="0" err="1">
                <a:latin typeface="Nunito" pitchFamily="2" charset="0"/>
              </a:rPr>
              <a:t>jaringan</a:t>
            </a:r>
            <a:r>
              <a:rPr lang="en-ID" sz="2000" dirty="0">
                <a:latin typeface="Nunito" pitchFamily="2" charset="0"/>
              </a:rPr>
              <a:t> </a:t>
            </a:r>
            <a:r>
              <a:rPr lang="en-ID" sz="2000" dirty="0" err="1">
                <a:latin typeface="Nunito" pitchFamily="2" charset="0"/>
              </a:rPr>
              <a:t>saraf</a:t>
            </a:r>
            <a:r>
              <a:rPr lang="en-ID" sz="2000" dirty="0">
                <a:latin typeface="Nunito" pitchFamily="2" charset="0"/>
              </a:rPr>
              <a:t> yang </a:t>
            </a:r>
            <a:r>
              <a:rPr lang="en-ID" sz="2000" dirty="0" err="1">
                <a:latin typeface="Nunito" pitchFamily="2" charset="0"/>
              </a:rPr>
              <a:t>dirancang</a:t>
            </a:r>
            <a:r>
              <a:rPr lang="en-ID" sz="2000" dirty="0">
                <a:latin typeface="Nunito" pitchFamily="2" charset="0"/>
              </a:rPr>
              <a:t> </a:t>
            </a:r>
            <a:r>
              <a:rPr lang="en-ID" sz="2000" dirty="0" err="1">
                <a:latin typeface="Nunito" pitchFamily="2" charset="0"/>
              </a:rPr>
              <a:t>untuk</a:t>
            </a:r>
            <a:r>
              <a:rPr lang="en-ID" sz="2000" dirty="0">
                <a:latin typeface="Nunito" pitchFamily="2" charset="0"/>
              </a:rPr>
              <a:t> </a:t>
            </a:r>
            <a:r>
              <a:rPr lang="en-ID" sz="2000" dirty="0" err="1">
                <a:latin typeface="Nunito" pitchFamily="2" charset="0"/>
              </a:rPr>
              <a:t>menangani</a:t>
            </a:r>
            <a:r>
              <a:rPr lang="en-ID" sz="2000" dirty="0">
                <a:latin typeface="Nunito" pitchFamily="2" charset="0"/>
              </a:rPr>
              <a:t> data </a:t>
            </a:r>
            <a:r>
              <a:rPr lang="en-ID" sz="2000" dirty="0" err="1">
                <a:latin typeface="Nunito" pitchFamily="2" charset="0"/>
              </a:rPr>
              <a:t>berurutan</a:t>
            </a:r>
            <a:r>
              <a:rPr lang="en-ID" sz="2000" dirty="0">
                <a:latin typeface="Nunito" pitchFamily="2" charset="0"/>
              </a:rPr>
              <a:t> </a:t>
            </a:r>
            <a:r>
              <a:rPr lang="en-ID" sz="2000" dirty="0" err="1">
                <a:latin typeface="Nunito" pitchFamily="2" charset="0"/>
              </a:rPr>
              <a:t>dengan</a:t>
            </a:r>
            <a:r>
              <a:rPr lang="en-ID" sz="2000" dirty="0">
                <a:latin typeface="Nunito" pitchFamily="2" charset="0"/>
              </a:rPr>
              <a:t> </a:t>
            </a:r>
            <a:r>
              <a:rPr lang="en-ID" sz="2000" dirty="0" err="1">
                <a:latin typeface="Nunito" pitchFamily="2" charset="0"/>
              </a:rPr>
              <a:t>cara</a:t>
            </a:r>
            <a:r>
              <a:rPr lang="en-ID" sz="2000" dirty="0">
                <a:latin typeface="Nunito" pitchFamily="2" charset="0"/>
              </a:rPr>
              <a:t> yang </a:t>
            </a:r>
            <a:r>
              <a:rPr lang="en-ID" sz="2000" dirty="0" err="1">
                <a:latin typeface="Nunito" pitchFamily="2" charset="0"/>
              </a:rPr>
              <a:t>efisien</a:t>
            </a:r>
            <a:r>
              <a:rPr lang="en-ID" sz="2000" dirty="0">
                <a:latin typeface="Nunito" pitchFamily="2" charset="0"/>
              </a:rPr>
              <a:t> dan </a:t>
            </a:r>
            <a:r>
              <a:rPr lang="en-ID" sz="2000" dirty="0" err="1">
                <a:latin typeface="Nunito" pitchFamily="2" charset="0"/>
              </a:rPr>
              <a:t>paralel</a:t>
            </a:r>
            <a:r>
              <a:rPr lang="en-ID" sz="2000" dirty="0">
                <a:latin typeface="Nunito" pitchFamily="2" charset="0"/>
              </a:rPr>
              <a:t>, </a:t>
            </a:r>
            <a:r>
              <a:rPr lang="en-ID" sz="2000" dirty="0" err="1">
                <a:latin typeface="Nunito" pitchFamily="2" charset="0"/>
              </a:rPr>
              <a:t>terutama</a:t>
            </a:r>
            <a:r>
              <a:rPr lang="en-ID" sz="2000" dirty="0">
                <a:latin typeface="Nunito" pitchFamily="2" charset="0"/>
              </a:rPr>
              <a:t> data </a:t>
            </a:r>
            <a:r>
              <a:rPr lang="en-ID" sz="2000" dirty="0" err="1">
                <a:latin typeface="Nunito" pitchFamily="2" charset="0"/>
              </a:rPr>
              <a:t>dalam</a:t>
            </a:r>
            <a:r>
              <a:rPr lang="en-ID" sz="2000" dirty="0">
                <a:latin typeface="Nunito" pitchFamily="2" charset="0"/>
              </a:rPr>
              <a:t> </a:t>
            </a:r>
            <a:r>
              <a:rPr lang="en-ID" sz="2000" dirty="0" err="1">
                <a:latin typeface="Nunito" pitchFamily="2" charset="0"/>
              </a:rPr>
              <a:t>bentuk</a:t>
            </a:r>
            <a:r>
              <a:rPr lang="en-ID" sz="2000" dirty="0">
                <a:latin typeface="Nunito" pitchFamily="2" charset="0"/>
              </a:rPr>
              <a:t> </a:t>
            </a:r>
            <a:r>
              <a:rPr lang="en-ID" sz="2000" dirty="0" err="1">
                <a:latin typeface="Nunito" pitchFamily="2" charset="0"/>
              </a:rPr>
              <a:t>teks</a:t>
            </a:r>
            <a:r>
              <a:rPr lang="en-ID" sz="2000" dirty="0">
                <a:latin typeface="Nunito" pitchFamily="2" charset="0"/>
              </a:rPr>
              <a:t>, yang </a:t>
            </a:r>
            <a:r>
              <a:rPr lang="en-ID" sz="2000" dirty="0" err="1">
                <a:latin typeface="Nunito" pitchFamily="2" charset="0"/>
              </a:rPr>
              <a:t>berupa</a:t>
            </a:r>
            <a:r>
              <a:rPr lang="en-ID" sz="2000" dirty="0">
                <a:latin typeface="Nunito" pitchFamily="2" charset="0"/>
              </a:rPr>
              <a:t> </a:t>
            </a:r>
            <a:r>
              <a:rPr lang="en-ID" sz="2000" dirty="0" err="1">
                <a:latin typeface="Nunito" pitchFamily="2" charset="0"/>
              </a:rPr>
              <a:t>urutan</a:t>
            </a:r>
            <a:r>
              <a:rPr lang="en-ID" sz="2000" dirty="0">
                <a:latin typeface="Nunito" pitchFamily="2" charset="0"/>
              </a:rPr>
              <a:t> token </a:t>
            </a:r>
            <a:r>
              <a:rPr lang="en-ID" sz="2000" dirty="0" err="1">
                <a:latin typeface="Nunito" pitchFamily="2" charset="0"/>
              </a:rPr>
              <a:t>atau</a:t>
            </a:r>
            <a:r>
              <a:rPr lang="en-ID" sz="2000" dirty="0">
                <a:latin typeface="Nunito" pitchFamily="2" charset="0"/>
              </a:rPr>
              <a:t> vector, </a:t>
            </a:r>
            <a:r>
              <a:rPr lang="en-ID" sz="2000" dirty="0" err="1">
                <a:latin typeface="Nunito" pitchFamily="2" charset="0"/>
              </a:rPr>
              <a:t>melalui</a:t>
            </a:r>
            <a:r>
              <a:rPr lang="en-ID" sz="2000" dirty="0">
                <a:latin typeface="Nunito" pitchFamily="2" charset="0"/>
              </a:rPr>
              <a:t> </a:t>
            </a:r>
            <a:r>
              <a:rPr lang="en-ID" sz="2000" dirty="0" err="1">
                <a:latin typeface="Nunito" pitchFamily="2" charset="0"/>
              </a:rPr>
              <a:t>serangkaian</a:t>
            </a:r>
            <a:r>
              <a:rPr lang="en-ID" sz="2000" dirty="0">
                <a:latin typeface="Nunito" pitchFamily="2" charset="0"/>
              </a:rPr>
              <a:t> </a:t>
            </a:r>
            <a:r>
              <a:rPr lang="en-ID" sz="2000" dirty="0" err="1">
                <a:latin typeface="Nunito" pitchFamily="2" charset="0"/>
              </a:rPr>
              <a:t>lapisan</a:t>
            </a:r>
            <a:r>
              <a:rPr lang="en-ID" sz="2000" dirty="0">
                <a:latin typeface="Nunito" pitchFamily="2" charset="0"/>
              </a:rPr>
              <a:t> yang </a:t>
            </a:r>
            <a:r>
              <a:rPr lang="en-ID" sz="2000" dirty="0" err="1">
                <a:latin typeface="Nunito" pitchFamily="2" charset="0"/>
              </a:rPr>
              <a:t>berisi</a:t>
            </a:r>
            <a:r>
              <a:rPr lang="en-ID" sz="2000" dirty="0">
                <a:latin typeface="Nunito" pitchFamily="2" charset="0"/>
              </a:rPr>
              <a:t> </a:t>
            </a:r>
            <a:r>
              <a:rPr lang="en-ID" sz="2000" dirty="0" err="1">
                <a:latin typeface="Nunito" pitchFamily="2" charset="0"/>
              </a:rPr>
              <a:t>mekanisme</a:t>
            </a:r>
            <a:r>
              <a:rPr lang="en-ID" sz="2000" dirty="0">
                <a:latin typeface="Nunito" pitchFamily="2" charset="0"/>
              </a:rPr>
              <a:t> self-attention dan </a:t>
            </a:r>
            <a:r>
              <a:rPr lang="en-ID" sz="2000" dirty="0" err="1">
                <a:latin typeface="Nunito" pitchFamily="2" charset="0"/>
              </a:rPr>
              <a:t>jaringan</a:t>
            </a:r>
            <a:r>
              <a:rPr lang="en-ID" sz="2000" dirty="0">
                <a:latin typeface="Nunito" pitchFamily="2" charset="0"/>
              </a:rPr>
              <a:t> </a:t>
            </a:r>
            <a:r>
              <a:rPr lang="en-ID" sz="2000" dirty="0" err="1">
                <a:latin typeface="Nunito" pitchFamily="2" charset="0"/>
              </a:rPr>
              <a:t>saraf</a:t>
            </a:r>
            <a:r>
              <a:rPr lang="en-ID" sz="2000" dirty="0">
                <a:latin typeface="Nunito" pitchFamily="2" charset="0"/>
              </a:rPr>
              <a:t> feedforward.</a:t>
            </a:r>
          </a:p>
        </p:txBody>
      </p:sp>
      <p:sp>
        <p:nvSpPr>
          <p:cNvPr id="3" name="TextBox 2">
            <a:extLst>
              <a:ext uri="{FF2B5EF4-FFF2-40B4-BE49-F238E27FC236}">
                <a16:creationId xmlns:a16="http://schemas.microsoft.com/office/drawing/2014/main" id="{13991BC7-0F77-6430-309A-1EB155424777}"/>
              </a:ext>
            </a:extLst>
          </p:cNvPr>
          <p:cNvSpPr txBox="1"/>
          <p:nvPr/>
        </p:nvSpPr>
        <p:spPr>
          <a:xfrm>
            <a:off x="2052905" y="4478004"/>
            <a:ext cx="5275691"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a:t>
            </a:r>
            <a:r>
              <a:rPr lang="de-DE" sz="1050" dirty="0">
                <a:solidFill>
                  <a:srgbClr val="242021"/>
                </a:solidFill>
                <a:latin typeface="+mj-lt"/>
                <a:hlinkClick r:id="rId3"/>
              </a:rPr>
              <a:t>https://www.ibm.com/topics/transformer-model</a:t>
            </a:r>
            <a:r>
              <a:rPr lang="de-DE" sz="1050" dirty="0">
                <a:solidFill>
                  <a:srgbClr val="242021"/>
                </a:solidFill>
                <a:latin typeface="+mj-lt"/>
              </a:rPr>
              <a:t> </a:t>
            </a:r>
            <a:endParaRPr lang="en-US" sz="1050" dirty="0">
              <a:solidFill>
                <a:srgbClr val="242021"/>
              </a:solidFill>
              <a:latin typeface="+mj-lt"/>
            </a:endParaRPr>
          </a:p>
        </p:txBody>
      </p:sp>
    </p:spTree>
    <p:extLst>
      <p:ext uri="{BB962C8B-B14F-4D97-AF65-F5344CB8AC3E}">
        <p14:creationId xmlns:p14="http://schemas.microsoft.com/office/powerpoint/2010/main" val="1236114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5F07-46CF-3A19-DB6F-43ADF6DB3154}"/>
              </a:ext>
            </a:extLst>
          </p:cNvPr>
          <p:cNvSpPr>
            <a:spLocks noGrp="1"/>
          </p:cNvSpPr>
          <p:nvPr>
            <p:ph type="title"/>
          </p:nvPr>
        </p:nvSpPr>
        <p:spPr/>
        <p:txBody>
          <a:bodyPr/>
          <a:lstStyle/>
          <a:p>
            <a:r>
              <a:rPr lang="en-US" dirty="0" err="1">
                <a:latin typeface="Nunito" pitchFamily="2" charset="0"/>
              </a:rPr>
              <a:t>Tugas</a:t>
            </a:r>
            <a:endParaRPr lang="id-ID" dirty="0">
              <a:latin typeface="Nunito" pitchFamily="2" charset="0"/>
            </a:endParaRPr>
          </a:p>
        </p:txBody>
      </p:sp>
      <p:sp>
        <p:nvSpPr>
          <p:cNvPr id="3" name="TextBox 2">
            <a:extLst>
              <a:ext uri="{FF2B5EF4-FFF2-40B4-BE49-F238E27FC236}">
                <a16:creationId xmlns:a16="http://schemas.microsoft.com/office/drawing/2014/main" id="{8D7B6D49-8C44-E743-E3E1-2A805D1EF715}"/>
              </a:ext>
            </a:extLst>
          </p:cNvPr>
          <p:cNvSpPr txBox="1"/>
          <p:nvPr/>
        </p:nvSpPr>
        <p:spPr>
          <a:xfrm>
            <a:off x="689548" y="1309727"/>
            <a:ext cx="7764904" cy="1015663"/>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Nunito" pitchFamily="2" charset="0"/>
              </a:rPr>
              <a:t>Cari 10 </a:t>
            </a:r>
            <a:r>
              <a:rPr lang="en-US" sz="2000" dirty="0" err="1">
                <a:latin typeface="Nunito" pitchFamily="2" charset="0"/>
              </a:rPr>
              <a:t>jurnal</a:t>
            </a:r>
            <a:r>
              <a:rPr lang="id-ID" sz="2000" dirty="0">
                <a:latin typeface="Nunito" pitchFamily="2" charset="0"/>
              </a:rPr>
              <a:t> terkait dengan </a:t>
            </a:r>
            <a:r>
              <a:rPr lang="en-US" sz="2000" dirty="0">
                <a:latin typeface="Nunito" pitchFamily="2" charset="0"/>
              </a:rPr>
              <a:t>Transformers</a:t>
            </a:r>
          </a:p>
          <a:p>
            <a:pPr marL="285750" indent="-285750">
              <a:buFont typeface="Arial" panose="020B0604020202020204" pitchFamily="34" charset="0"/>
              <a:buChar char="•"/>
            </a:pPr>
            <a:r>
              <a:rPr lang="en-US" sz="2000" dirty="0" err="1">
                <a:latin typeface="Nunito" pitchFamily="2" charset="0"/>
              </a:rPr>
              <a:t>Buatlah</a:t>
            </a:r>
            <a:r>
              <a:rPr lang="id-ID" sz="2000" dirty="0">
                <a:latin typeface="Nunito" pitchFamily="2" charset="0"/>
              </a:rPr>
              <a:t> </a:t>
            </a:r>
            <a:r>
              <a:rPr lang="en-US" sz="2000" dirty="0">
                <a:latin typeface="Nunito" pitchFamily="2" charset="0"/>
              </a:rPr>
              <a:t>program </a:t>
            </a:r>
            <a:r>
              <a:rPr lang="en-US" sz="2000" dirty="0" err="1">
                <a:latin typeface="Nunito" pitchFamily="2" charset="0"/>
              </a:rPr>
              <a:t>untuk</a:t>
            </a:r>
            <a:r>
              <a:rPr lang="en-US" sz="2000" dirty="0">
                <a:latin typeface="Nunito" pitchFamily="2" charset="0"/>
              </a:rPr>
              <a:t> </a:t>
            </a:r>
            <a:r>
              <a:rPr lang="en-US" sz="2000" dirty="0" err="1">
                <a:latin typeface="Nunito" pitchFamily="2" charset="0"/>
              </a:rPr>
              <a:t>menampilkan</a:t>
            </a:r>
            <a:r>
              <a:rPr lang="en-US" sz="2000" dirty="0">
                <a:latin typeface="Nunito" pitchFamily="2" charset="0"/>
              </a:rPr>
              <a:t> </a:t>
            </a:r>
            <a:r>
              <a:rPr lang="en-US" sz="2000" dirty="0" err="1">
                <a:latin typeface="Nunito" pitchFamily="2" charset="0"/>
              </a:rPr>
              <a:t>hasil</a:t>
            </a:r>
            <a:r>
              <a:rPr lang="id-ID" sz="2000" dirty="0">
                <a:latin typeface="Nunito" pitchFamily="2" charset="0"/>
              </a:rPr>
              <a:t> dari </a:t>
            </a:r>
            <a:r>
              <a:rPr lang="en-US" sz="2000" dirty="0" err="1">
                <a:latin typeface="Nunito" pitchFamily="2" charset="0"/>
              </a:rPr>
              <a:t>percobaan</a:t>
            </a:r>
            <a:r>
              <a:rPr lang="en-US" sz="2000" dirty="0">
                <a:latin typeface="Nunito" pitchFamily="2" charset="0"/>
              </a:rPr>
              <a:t> Transformers </a:t>
            </a:r>
            <a:endParaRPr lang="id-ID" sz="2000" dirty="0">
              <a:latin typeface="Nunito" pitchFamily="2" charset="0"/>
            </a:endParaRPr>
          </a:p>
        </p:txBody>
      </p:sp>
    </p:spTree>
    <p:extLst>
      <p:ext uri="{BB962C8B-B14F-4D97-AF65-F5344CB8AC3E}">
        <p14:creationId xmlns:p14="http://schemas.microsoft.com/office/powerpoint/2010/main" val="3926796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2" name="Group 1">
            <a:extLst>
              <a:ext uri="{FF2B5EF4-FFF2-40B4-BE49-F238E27FC236}">
                <a16:creationId xmlns:a16="http://schemas.microsoft.com/office/drawing/2014/main" id="{8502718F-5841-492F-D177-50BFA1CD0C42}"/>
              </a:ext>
            </a:extLst>
          </p:cNvPr>
          <p:cNvGrpSpPr/>
          <p:nvPr/>
        </p:nvGrpSpPr>
        <p:grpSpPr>
          <a:xfrm>
            <a:off x="650240" y="2047985"/>
            <a:ext cx="7843520" cy="2430569"/>
            <a:chOff x="721360" y="2047985"/>
            <a:chExt cx="7843520" cy="2430569"/>
          </a:xfrm>
        </p:grpSpPr>
        <p:sp>
          <p:nvSpPr>
            <p:cNvPr id="3" name="Rectangle: Rounded Corners 2">
              <a:extLst>
                <a:ext uri="{FF2B5EF4-FFF2-40B4-BE49-F238E27FC236}">
                  <a16:creationId xmlns:a16="http://schemas.microsoft.com/office/drawing/2014/main" id="{0D04DC51-7035-D354-8C9A-2DB62C0A6529}"/>
                </a:ext>
              </a:extLst>
            </p:cNvPr>
            <p:cNvSpPr/>
            <p:nvPr/>
          </p:nvSpPr>
          <p:spPr>
            <a:xfrm>
              <a:off x="3627120" y="2047985"/>
              <a:ext cx="4937760" cy="2430569"/>
            </a:xfrm>
            <a:prstGeom prst="round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d-ID" dirty="0"/>
            </a:p>
          </p:txBody>
        </p:sp>
        <p:sp>
          <p:nvSpPr>
            <p:cNvPr id="4" name="Google Shape;1547;p43">
              <a:extLst>
                <a:ext uri="{FF2B5EF4-FFF2-40B4-BE49-F238E27FC236}">
                  <a16:creationId xmlns:a16="http://schemas.microsoft.com/office/drawing/2014/main" id="{104ED25C-788C-CD21-CCA7-1BB13C3F0A24}"/>
                </a:ext>
              </a:extLst>
            </p:cNvPr>
            <p:cNvSpPr/>
            <p:nvPr/>
          </p:nvSpPr>
          <p:spPr>
            <a:xfrm>
              <a:off x="907185" y="2171911"/>
              <a:ext cx="2073000" cy="2137800"/>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556;p43">
              <a:extLst>
                <a:ext uri="{FF2B5EF4-FFF2-40B4-BE49-F238E27FC236}">
                  <a16:creationId xmlns:a16="http://schemas.microsoft.com/office/drawing/2014/main" id="{8142CEFF-2DB2-B679-6E8C-87816174C14C}"/>
                </a:ext>
              </a:extLst>
            </p:cNvPr>
            <p:cNvSpPr/>
            <p:nvPr/>
          </p:nvSpPr>
          <p:spPr>
            <a:xfrm>
              <a:off x="721360" y="344904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Terima Kasih</a:t>
              </a:r>
              <a:endParaRPr sz="1900" b="1" dirty="0">
                <a:solidFill>
                  <a:schemeClr val="dk1"/>
                </a:solidFill>
                <a:latin typeface="Fira Sans Extra Condensed"/>
                <a:ea typeface="Fira Sans Extra Condensed"/>
                <a:cs typeface="Fira Sans Extra Condensed"/>
                <a:sym typeface="Fira Sans Extra Condensed"/>
              </a:endParaRPr>
            </a:p>
          </p:txBody>
        </p:sp>
        <p:sp>
          <p:nvSpPr>
            <p:cNvPr id="13" name="TextBox 12">
              <a:extLst>
                <a:ext uri="{FF2B5EF4-FFF2-40B4-BE49-F238E27FC236}">
                  <a16:creationId xmlns:a16="http://schemas.microsoft.com/office/drawing/2014/main" id="{1ED6ACBA-8C23-C430-2F68-CB643FD566DC}"/>
                </a:ext>
              </a:extLst>
            </p:cNvPr>
            <p:cNvSpPr txBox="1"/>
            <p:nvPr/>
          </p:nvSpPr>
          <p:spPr>
            <a:xfrm>
              <a:off x="3810000" y="2216830"/>
              <a:ext cx="4572000" cy="1661993"/>
            </a:xfrm>
            <a:prstGeom prst="rect">
              <a:avLst/>
            </a:prstGeom>
            <a:noFill/>
          </p:spPr>
          <p:txBody>
            <a:bodyPr wrap="square">
              <a:spAutoFit/>
            </a:bodyPr>
            <a:lstStyle/>
            <a:p>
              <a:pPr>
                <a:spcAft>
                  <a:spcPts val="1200"/>
                </a:spcAft>
                <a:buNone/>
              </a:pPr>
              <a:r>
                <a:rPr lang="en-US" sz="1800" dirty="0"/>
                <a:t>Sajarwo Anggai</a:t>
              </a:r>
            </a:p>
            <a:p>
              <a:pPr>
                <a:spcAft>
                  <a:spcPts val="1200"/>
                </a:spcAft>
                <a:buNone/>
              </a:pPr>
              <a:r>
                <a:rPr lang="en-US" sz="1800" dirty="0" err="1"/>
                <a:t>Dosen</a:t>
              </a:r>
              <a:r>
                <a:rPr lang="en-US" sz="1800" dirty="0"/>
                <a:t> – Universitas </a:t>
              </a:r>
              <a:r>
                <a:rPr lang="en-US" sz="1800" dirty="0" err="1"/>
                <a:t>Pamulang</a:t>
              </a:r>
              <a:endParaRPr lang="en-US" sz="1800" dirty="0"/>
            </a:p>
            <a:p>
              <a:pPr>
                <a:spcAft>
                  <a:spcPts val="1200"/>
                </a:spcAft>
                <a:buNone/>
              </a:pPr>
              <a:r>
                <a:rPr lang="en-US" sz="1800" dirty="0"/>
                <a:t>NIDN	: 0421108703</a:t>
              </a:r>
            </a:p>
            <a:p>
              <a:pPr>
                <a:spcAft>
                  <a:spcPts val="1200"/>
                </a:spcAft>
                <a:buNone/>
              </a:pPr>
              <a:r>
                <a:rPr lang="en-US" sz="1800" dirty="0"/>
                <a:t>Email	: </a:t>
              </a:r>
              <a:r>
                <a:rPr lang="en-US" sz="1800" dirty="0">
                  <a:hlinkClick r:id="rId4"/>
                </a:rPr>
                <a:t>dosen02832@unpam.ac.id</a:t>
              </a:r>
              <a:r>
                <a:rPr lang="en-US" sz="1800" dirty="0"/>
                <a:t> </a:t>
              </a:r>
            </a:p>
          </p:txBody>
        </p:sp>
      </p:grpSp>
      <p:grpSp>
        <p:nvGrpSpPr>
          <p:cNvPr id="14" name="Group 13">
            <a:extLst>
              <a:ext uri="{FF2B5EF4-FFF2-40B4-BE49-F238E27FC236}">
                <a16:creationId xmlns:a16="http://schemas.microsoft.com/office/drawing/2014/main" id="{CB40ACBA-8D8C-566F-7F4F-61A007F0D3EE}"/>
              </a:ext>
            </a:extLst>
          </p:cNvPr>
          <p:cNvGrpSpPr/>
          <p:nvPr/>
        </p:nvGrpSpPr>
        <p:grpSpPr>
          <a:xfrm>
            <a:off x="2565014" y="159613"/>
            <a:ext cx="4539248" cy="959979"/>
            <a:chOff x="2881580" y="22161"/>
            <a:chExt cx="4539248" cy="959979"/>
          </a:xfrm>
        </p:grpSpPr>
        <p:pic>
          <p:nvPicPr>
            <p:cNvPr id="15" name="Picture 2">
              <a:extLst>
                <a:ext uri="{FF2B5EF4-FFF2-40B4-BE49-F238E27FC236}">
                  <a16:creationId xmlns:a16="http://schemas.microsoft.com/office/drawing/2014/main" id="{C22E36EF-6392-D089-64AC-0EA89E929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80" y="22161"/>
              <a:ext cx="959979" cy="9599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2E0F8B-965F-1A37-2780-7CF735E540F9}"/>
                </a:ext>
              </a:extLst>
            </p:cNvPr>
            <p:cNvSpPr txBox="1"/>
            <p:nvPr/>
          </p:nvSpPr>
          <p:spPr>
            <a:xfrm>
              <a:off x="3969471" y="85590"/>
              <a:ext cx="3428872" cy="707886"/>
            </a:xfrm>
            <a:prstGeom prst="rect">
              <a:avLst/>
            </a:prstGeom>
            <a:noFill/>
          </p:spPr>
          <p:txBody>
            <a:bodyPr wrap="square" rtlCol="0">
              <a:spAutoFit/>
            </a:bodyPr>
            <a:lstStyle/>
            <a:p>
              <a:pPr algn="ctr"/>
              <a:r>
                <a:rPr lang="en-US" sz="2000" dirty="0"/>
                <a:t>Universitas </a:t>
              </a:r>
              <a:r>
                <a:rPr lang="en-US" sz="2000" dirty="0" err="1"/>
                <a:t>Pamulang</a:t>
              </a:r>
              <a:endParaRPr lang="en-US" sz="2000" dirty="0"/>
            </a:p>
            <a:p>
              <a:pPr algn="ctr"/>
              <a:r>
                <a:rPr lang="en-US" sz="2000" dirty="0"/>
                <a:t>Prodi Teknik </a:t>
              </a:r>
              <a:r>
                <a:rPr lang="en-US" sz="2000" dirty="0" err="1"/>
                <a:t>Informatika</a:t>
              </a:r>
              <a:r>
                <a:rPr lang="en-US" sz="2000" dirty="0"/>
                <a:t> S-2</a:t>
              </a:r>
              <a:endParaRPr lang="id-ID" sz="2000" dirty="0"/>
            </a:p>
          </p:txBody>
        </p:sp>
        <p:cxnSp>
          <p:nvCxnSpPr>
            <p:cNvPr id="17" name="Straight Connector 16">
              <a:extLst>
                <a:ext uri="{FF2B5EF4-FFF2-40B4-BE49-F238E27FC236}">
                  <a16:creationId xmlns:a16="http://schemas.microsoft.com/office/drawing/2014/main" id="{4DAD29BC-83B4-75E9-A529-4F2DB031753B}"/>
                </a:ext>
              </a:extLst>
            </p:cNvPr>
            <p:cNvCxnSpPr>
              <a:cxnSpLocks/>
            </p:cNvCxnSpPr>
            <p:nvPr/>
          </p:nvCxnSpPr>
          <p:spPr>
            <a:xfrm>
              <a:off x="3991957" y="844276"/>
              <a:ext cx="3428871" cy="0"/>
            </a:xfrm>
            <a:prstGeom prst="line">
              <a:avLst/>
            </a:prstGeom>
            <a:ln w="38100"/>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C634426E-D8FE-0A23-CC99-F11AE1343BFE}"/>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83C9A960-199A-BD4B-5B1F-E88A3B9122B6}"/>
              </a:ext>
            </a:extLst>
          </p:cNvPr>
          <p:cNvSpPr txBox="1">
            <a:spLocks noGrp="1"/>
          </p:cNvSpPr>
          <p:nvPr>
            <p:ph type="title"/>
          </p:nvPr>
        </p:nvSpPr>
        <p:spPr>
          <a:xfrm>
            <a:off x="457197" y="11762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D" dirty="0">
                <a:solidFill>
                  <a:schemeClr val="dk1"/>
                </a:solidFill>
                <a:latin typeface="Nunito" pitchFamily="2" charset="0"/>
                <a:ea typeface="Calibri" panose="020F0502020204030204" pitchFamily="34" charset="0"/>
                <a:cs typeface="Calibri" panose="020F0502020204030204" pitchFamily="34" charset="0"/>
              </a:rPr>
              <a:t>Two big innovations</a:t>
            </a:r>
          </a:p>
        </p:txBody>
      </p:sp>
      <p:sp>
        <p:nvSpPr>
          <p:cNvPr id="8" name="TextBox 7">
            <a:extLst>
              <a:ext uri="{FF2B5EF4-FFF2-40B4-BE49-F238E27FC236}">
                <a16:creationId xmlns:a16="http://schemas.microsoft.com/office/drawing/2014/main" id="{F81BC62A-B87E-9880-994A-40495B2D5CB2}"/>
              </a:ext>
            </a:extLst>
          </p:cNvPr>
          <p:cNvSpPr txBox="1"/>
          <p:nvPr/>
        </p:nvSpPr>
        <p:spPr>
          <a:xfrm>
            <a:off x="457197" y="986700"/>
            <a:ext cx="8360351" cy="3477875"/>
          </a:xfrm>
          <a:prstGeom prst="rect">
            <a:avLst/>
          </a:prstGeom>
          <a:noFill/>
        </p:spPr>
        <p:txBody>
          <a:bodyPr wrap="square">
            <a:spAutoFit/>
          </a:bodyPr>
          <a:lstStyle/>
          <a:p>
            <a:pPr algn="just"/>
            <a:r>
              <a:rPr lang="en-GB" sz="2000" dirty="0">
                <a:latin typeface="Nunito" pitchFamily="2" charset="0"/>
              </a:rPr>
              <a:t>There are two primary innovations that transformer models bring to the table. Consider these two innovations within the context of predicting text.</a:t>
            </a:r>
          </a:p>
          <a:p>
            <a:pPr algn="just"/>
            <a:endParaRPr lang="en-GB" sz="2000" dirty="0">
              <a:latin typeface="Nunito" pitchFamily="2" charset="0"/>
            </a:endParaRPr>
          </a:p>
          <a:p>
            <a:pPr marL="457200" indent="-457200" algn="just">
              <a:buFont typeface="+mj-lt"/>
              <a:buAutoNum type="arabicPeriod"/>
            </a:pPr>
            <a:r>
              <a:rPr lang="en-GB" sz="2000" dirty="0">
                <a:latin typeface="Nunito" pitchFamily="2" charset="0"/>
              </a:rPr>
              <a:t>Positional encoding: Instead of looking at each word in the order that it appears in a sentence, a unique number is assigned to each word. </a:t>
            </a:r>
          </a:p>
          <a:p>
            <a:pPr marL="457200" indent="-457200" algn="just">
              <a:buFont typeface="+mj-lt"/>
              <a:buAutoNum type="arabicPeriod"/>
            </a:pPr>
            <a:r>
              <a:rPr lang="en-GB" sz="2000" dirty="0">
                <a:latin typeface="Nunito" pitchFamily="2" charset="0"/>
              </a:rPr>
              <a:t>Self-attention: Attention is a mechanism that calculates weights for every word in a sentence as they relate to every other word in the sentence, so the model can predict words which are likely to be used in sequence.</a:t>
            </a:r>
            <a:endParaRPr lang="en-ID" sz="2000" dirty="0">
              <a:latin typeface="Nunito" pitchFamily="2" charset="0"/>
            </a:endParaRPr>
          </a:p>
        </p:txBody>
      </p:sp>
      <p:sp>
        <p:nvSpPr>
          <p:cNvPr id="3" name="TextBox 2">
            <a:extLst>
              <a:ext uri="{FF2B5EF4-FFF2-40B4-BE49-F238E27FC236}">
                <a16:creationId xmlns:a16="http://schemas.microsoft.com/office/drawing/2014/main" id="{6EB9F106-4E0A-4C9E-84C1-786FAD2E4927}"/>
              </a:ext>
            </a:extLst>
          </p:cNvPr>
          <p:cNvSpPr txBox="1"/>
          <p:nvPr/>
        </p:nvSpPr>
        <p:spPr>
          <a:xfrm>
            <a:off x="1934151" y="4725193"/>
            <a:ext cx="5275691"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a:t>
            </a:r>
            <a:r>
              <a:rPr lang="de-DE" sz="1050" dirty="0">
                <a:solidFill>
                  <a:srgbClr val="242021"/>
                </a:solidFill>
                <a:latin typeface="+mj-lt"/>
                <a:hlinkClick r:id="rId3"/>
              </a:rPr>
              <a:t>https://www.ibm.com/topics/transformer-model</a:t>
            </a:r>
            <a:r>
              <a:rPr lang="de-DE" sz="1050" dirty="0">
                <a:solidFill>
                  <a:srgbClr val="242021"/>
                </a:solidFill>
                <a:latin typeface="+mj-lt"/>
              </a:rPr>
              <a:t> </a:t>
            </a:r>
            <a:endParaRPr lang="en-US" sz="1050" dirty="0">
              <a:solidFill>
                <a:srgbClr val="242021"/>
              </a:solidFill>
              <a:latin typeface="+mj-lt"/>
            </a:endParaRPr>
          </a:p>
        </p:txBody>
      </p:sp>
    </p:spTree>
    <p:extLst>
      <p:ext uri="{BB962C8B-B14F-4D97-AF65-F5344CB8AC3E}">
        <p14:creationId xmlns:p14="http://schemas.microsoft.com/office/powerpoint/2010/main" val="2087861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2B6B1ECC-A01F-D34E-52DA-DA34BEA41ECC}"/>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7A880015-79BC-F561-B342-069E518AEBB0}"/>
              </a:ext>
            </a:extLst>
          </p:cNvPr>
          <p:cNvSpPr txBox="1">
            <a:spLocks noGrp="1"/>
          </p:cNvSpPr>
          <p:nvPr>
            <p:ph type="title"/>
          </p:nvPr>
        </p:nvSpPr>
        <p:spPr>
          <a:xfrm>
            <a:off x="457197" y="117624"/>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Nunito" pitchFamily="2" charset="0"/>
                <a:ea typeface="Calibri" panose="020F0502020204030204" pitchFamily="34" charset="0"/>
                <a:cs typeface="Calibri" panose="020F0502020204030204" pitchFamily="34" charset="0"/>
              </a:rPr>
              <a:t>Core Idea</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151A884-115C-E53B-CBC0-5C077E9A7E44}"/>
              </a:ext>
            </a:extLst>
          </p:cNvPr>
          <p:cNvSpPr txBox="1"/>
          <p:nvPr/>
        </p:nvSpPr>
        <p:spPr>
          <a:xfrm>
            <a:off x="457197" y="599124"/>
            <a:ext cx="8360351" cy="3970318"/>
          </a:xfrm>
          <a:prstGeom prst="rect">
            <a:avLst/>
          </a:prstGeom>
          <a:noFill/>
        </p:spPr>
        <p:txBody>
          <a:bodyPr wrap="square">
            <a:spAutoFit/>
          </a:bodyPr>
          <a:lstStyle/>
          <a:p>
            <a:pPr algn="just"/>
            <a:r>
              <a:rPr lang="en-US" sz="1800" dirty="0">
                <a:latin typeface="Nunito" pitchFamily="2" charset="0"/>
              </a:rPr>
              <a:t>Transformer models work by processing input data, which can be sequences of tokens or other structured data, through a series of layers that contain self-attention mechanisms and feedforward neural networks. The core idea behind how transformer models work can be broken down into several key steps.</a:t>
            </a:r>
          </a:p>
          <a:p>
            <a:pPr algn="just"/>
            <a:endParaRPr lang="en-GB" sz="1800" dirty="0">
              <a:latin typeface="Nunito" pitchFamily="2" charset="0"/>
            </a:endParaRPr>
          </a:p>
          <a:p>
            <a:pPr marL="457200" indent="-457200" algn="just">
              <a:buAutoNum type="arabicPeriod"/>
            </a:pPr>
            <a:r>
              <a:rPr lang="en-ID" sz="1800" dirty="0">
                <a:latin typeface="Nunito" pitchFamily="2" charset="0"/>
              </a:rPr>
              <a:t>Input Embedding</a:t>
            </a:r>
          </a:p>
          <a:p>
            <a:pPr marL="457200" indent="-457200" algn="just">
              <a:buAutoNum type="arabicPeriod"/>
            </a:pPr>
            <a:r>
              <a:rPr lang="en-ID" sz="1800" dirty="0">
                <a:latin typeface="Nunito" pitchFamily="2" charset="0"/>
              </a:rPr>
              <a:t>Positional Encoding</a:t>
            </a:r>
          </a:p>
          <a:p>
            <a:pPr marL="457200" indent="-457200" algn="just">
              <a:buAutoNum type="arabicPeriod"/>
            </a:pPr>
            <a:r>
              <a:rPr lang="en-ID" sz="1800" dirty="0">
                <a:latin typeface="Nunito" pitchFamily="2" charset="0"/>
              </a:rPr>
              <a:t>Multi-head Attention</a:t>
            </a:r>
          </a:p>
          <a:p>
            <a:pPr marL="457200" indent="-457200" algn="just">
              <a:buAutoNum type="arabicPeriod"/>
            </a:pPr>
            <a:r>
              <a:rPr lang="en-ID" sz="1800" dirty="0">
                <a:latin typeface="Nunito" pitchFamily="2" charset="0"/>
              </a:rPr>
              <a:t>Normalization &amp; Residual Connection</a:t>
            </a:r>
          </a:p>
          <a:p>
            <a:pPr marL="457200" indent="-457200" algn="just">
              <a:buAutoNum type="arabicPeriod"/>
            </a:pPr>
            <a:r>
              <a:rPr lang="en-ID" sz="1800" dirty="0">
                <a:latin typeface="Nunito" pitchFamily="2" charset="0"/>
              </a:rPr>
              <a:t>Feedforward Neural Network</a:t>
            </a:r>
          </a:p>
          <a:p>
            <a:pPr marL="457200" indent="-457200" algn="just">
              <a:buAutoNum type="arabicPeriod"/>
            </a:pPr>
            <a:r>
              <a:rPr lang="en-ID" sz="1800" dirty="0">
                <a:latin typeface="Nunito" pitchFamily="2" charset="0"/>
              </a:rPr>
              <a:t>Stacked Layer</a:t>
            </a:r>
          </a:p>
          <a:p>
            <a:pPr marL="457200" indent="-457200" algn="just">
              <a:buAutoNum type="arabicPeriod"/>
            </a:pPr>
            <a:r>
              <a:rPr lang="en-ID" sz="1800" dirty="0">
                <a:latin typeface="Nunito" pitchFamily="2" charset="0"/>
              </a:rPr>
              <a:t>Output Layer</a:t>
            </a:r>
          </a:p>
          <a:p>
            <a:pPr marL="457200" indent="-457200" algn="just">
              <a:buAutoNum type="arabicPeriod"/>
            </a:pPr>
            <a:r>
              <a:rPr lang="en-ID" sz="1800" dirty="0">
                <a:latin typeface="Nunito" pitchFamily="2" charset="0"/>
              </a:rPr>
              <a:t>Training</a:t>
            </a:r>
          </a:p>
          <a:p>
            <a:pPr marL="457200" indent="-457200" algn="just">
              <a:buAutoNum type="arabicPeriod"/>
            </a:pPr>
            <a:r>
              <a:rPr lang="en-ID" sz="1800" dirty="0">
                <a:latin typeface="Nunito" pitchFamily="2" charset="0"/>
              </a:rPr>
              <a:t>Inference</a:t>
            </a:r>
          </a:p>
        </p:txBody>
      </p:sp>
      <p:sp>
        <p:nvSpPr>
          <p:cNvPr id="3" name="TextBox 2">
            <a:extLst>
              <a:ext uri="{FF2B5EF4-FFF2-40B4-BE49-F238E27FC236}">
                <a16:creationId xmlns:a16="http://schemas.microsoft.com/office/drawing/2014/main" id="{B2D55546-9F30-CB74-C0F1-78B2E4E91CCB}"/>
              </a:ext>
            </a:extLst>
          </p:cNvPr>
          <p:cNvSpPr txBox="1"/>
          <p:nvPr/>
        </p:nvSpPr>
        <p:spPr>
          <a:xfrm>
            <a:off x="1934151" y="4771960"/>
            <a:ext cx="5275691" cy="253916"/>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a:t>
            </a:r>
            <a:r>
              <a:rPr lang="de-DE" sz="1050" dirty="0">
                <a:solidFill>
                  <a:srgbClr val="242021"/>
                </a:solidFill>
                <a:latin typeface="+mj-lt"/>
                <a:hlinkClick r:id="rId3"/>
              </a:rPr>
              <a:t>https://www.ibm.com/topics/transformer-model</a:t>
            </a:r>
            <a:r>
              <a:rPr lang="de-DE" sz="1050" dirty="0">
                <a:solidFill>
                  <a:srgbClr val="242021"/>
                </a:solidFill>
                <a:latin typeface="+mj-lt"/>
              </a:rPr>
              <a:t> </a:t>
            </a:r>
            <a:endParaRPr lang="en-US" sz="1050" dirty="0">
              <a:solidFill>
                <a:srgbClr val="242021"/>
              </a:solidFill>
              <a:latin typeface="+mj-lt"/>
            </a:endParaRPr>
          </a:p>
        </p:txBody>
      </p:sp>
    </p:spTree>
    <p:extLst>
      <p:ext uri="{BB962C8B-B14F-4D97-AF65-F5344CB8AC3E}">
        <p14:creationId xmlns:p14="http://schemas.microsoft.com/office/powerpoint/2010/main" val="2773634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C7885494-1482-0398-02B7-CF27E23293D7}"/>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3DD822D3-1733-41AB-3412-6D94ED8252C4}"/>
              </a:ext>
            </a:extLst>
          </p:cNvPr>
          <p:cNvSpPr txBox="1">
            <a:spLocks noGrp="1"/>
          </p:cNvSpPr>
          <p:nvPr>
            <p:ph type="title"/>
          </p:nvPr>
        </p:nvSpPr>
        <p:spPr>
          <a:xfrm>
            <a:off x="311696" y="103744"/>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Nunito" pitchFamily="2" charset="0"/>
                <a:ea typeface="Calibri" panose="020F0502020204030204" pitchFamily="34" charset="0"/>
                <a:cs typeface="Calibri" panose="020F0502020204030204" pitchFamily="34" charset="0"/>
              </a:rPr>
              <a:t>Core Idea</a:t>
            </a:r>
            <a:endParaRPr dirty="0">
              <a:solidFill>
                <a:schemeClr val="dk1"/>
              </a:solidFill>
              <a:latin typeface="Nunito" pitchFamily="2" charset="0"/>
              <a:ea typeface="Calibri" panose="020F0502020204030204" pitchFamily="34" charset="0"/>
              <a:cs typeface="Calibri" panose="020F0502020204030204" pitchFamily="34" charset="0"/>
            </a:endParaRPr>
          </a:p>
        </p:txBody>
      </p:sp>
      <p:sp>
        <p:nvSpPr>
          <p:cNvPr id="10" name="Text Placeholder 9">
            <a:extLst>
              <a:ext uri="{FF2B5EF4-FFF2-40B4-BE49-F238E27FC236}">
                <a16:creationId xmlns:a16="http://schemas.microsoft.com/office/drawing/2014/main" id="{947665D7-10A7-1FD6-F2ED-CABE175BD7D5}"/>
              </a:ext>
            </a:extLst>
          </p:cNvPr>
          <p:cNvSpPr>
            <a:spLocks noGrp="1"/>
          </p:cNvSpPr>
          <p:nvPr>
            <p:ph type="body" idx="1"/>
          </p:nvPr>
        </p:nvSpPr>
        <p:spPr>
          <a:xfrm>
            <a:off x="4115674" y="863550"/>
            <a:ext cx="4462181" cy="3416400"/>
          </a:xfrm>
        </p:spPr>
        <p:txBody>
          <a:bodyPr/>
          <a:lstStyle/>
          <a:p>
            <a:pPr marL="114300" indent="0" algn="just">
              <a:buNone/>
            </a:pPr>
            <a:r>
              <a:rPr lang="en-GB" dirty="0"/>
              <a:t>An example of the attention mechanism following long-distance dependencies in the encoder self-attention in layer 5 of 6. Many of the attention heads attend to a distant dependency of the verb ‘making’, completing the phrase ‘making...more difficult’. Attentions here shown only for the word ‘making’. Different </a:t>
            </a:r>
            <a:r>
              <a:rPr lang="en-GB" dirty="0" err="1"/>
              <a:t>colors</a:t>
            </a:r>
            <a:r>
              <a:rPr lang="en-GB" dirty="0"/>
              <a:t> represent different heads. Best viewed in </a:t>
            </a:r>
            <a:r>
              <a:rPr lang="en-GB" dirty="0" err="1"/>
              <a:t>color</a:t>
            </a:r>
            <a:r>
              <a:rPr lang="en-GB" dirty="0"/>
              <a:t>.</a:t>
            </a:r>
            <a:endParaRPr lang="en-ID" dirty="0"/>
          </a:p>
        </p:txBody>
      </p:sp>
      <p:sp>
        <p:nvSpPr>
          <p:cNvPr id="3" name="TextBox 2">
            <a:extLst>
              <a:ext uri="{FF2B5EF4-FFF2-40B4-BE49-F238E27FC236}">
                <a16:creationId xmlns:a16="http://schemas.microsoft.com/office/drawing/2014/main" id="{F20BA740-D874-3D48-5F60-AF3E57F5ED74}"/>
              </a:ext>
            </a:extLst>
          </p:cNvPr>
          <p:cNvSpPr txBox="1"/>
          <p:nvPr/>
        </p:nvSpPr>
        <p:spPr>
          <a:xfrm>
            <a:off x="1934151" y="4703803"/>
            <a:ext cx="5275691" cy="415498"/>
          </a:xfrm>
          <a:prstGeom prst="rect">
            <a:avLst/>
          </a:prstGeom>
          <a:noFill/>
        </p:spPr>
        <p:txBody>
          <a:bodyPr wrap="square">
            <a:spAutoFit/>
          </a:bodyPr>
          <a:lstStyle/>
          <a:p>
            <a:pPr algn="ctr"/>
            <a:r>
              <a:rPr lang="en-US" sz="1050" dirty="0" err="1">
                <a:solidFill>
                  <a:srgbClr val="242021"/>
                </a:solidFill>
                <a:latin typeface="+mj-lt"/>
              </a:rPr>
              <a:t>Refrensi</a:t>
            </a:r>
            <a:r>
              <a:rPr lang="en-US" sz="1050" dirty="0">
                <a:solidFill>
                  <a:srgbClr val="242021"/>
                </a:solidFill>
                <a:latin typeface="+mj-lt"/>
              </a:rPr>
              <a:t> : https://arxiv.org/pdf/1706.03762</a:t>
            </a:r>
          </a:p>
          <a:p>
            <a:pPr algn="ctr"/>
            <a:endParaRPr lang="en-US" sz="1050" dirty="0">
              <a:solidFill>
                <a:srgbClr val="242021"/>
              </a:solidFill>
              <a:latin typeface="+mj-lt"/>
            </a:endParaRPr>
          </a:p>
        </p:txBody>
      </p:sp>
      <p:pic>
        <p:nvPicPr>
          <p:cNvPr id="9" name="Picture 8">
            <a:extLst>
              <a:ext uri="{FF2B5EF4-FFF2-40B4-BE49-F238E27FC236}">
                <a16:creationId xmlns:a16="http://schemas.microsoft.com/office/drawing/2014/main" id="{FB53C9D7-AD04-ABDE-01E3-244550F6F42C}"/>
              </a:ext>
            </a:extLst>
          </p:cNvPr>
          <p:cNvPicPr>
            <a:picLocks noChangeAspect="1"/>
          </p:cNvPicPr>
          <p:nvPr/>
        </p:nvPicPr>
        <p:blipFill>
          <a:blip r:embed="rId3"/>
          <a:stretch>
            <a:fillRect/>
          </a:stretch>
        </p:blipFill>
        <p:spPr>
          <a:xfrm>
            <a:off x="311696" y="765527"/>
            <a:ext cx="3071918" cy="3862134"/>
          </a:xfrm>
          <a:prstGeom prst="rect">
            <a:avLst/>
          </a:prstGeom>
        </p:spPr>
      </p:pic>
    </p:spTree>
    <p:extLst>
      <p:ext uri="{BB962C8B-B14F-4D97-AF65-F5344CB8AC3E}">
        <p14:creationId xmlns:p14="http://schemas.microsoft.com/office/powerpoint/2010/main" val="375711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68C43BE5-66D8-C10A-737D-8D336D4AC85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D5E8F9-DAD4-108C-39A0-1ADBFC1A90E2}"/>
              </a:ext>
            </a:extLst>
          </p:cNvPr>
          <p:cNvPicPr>
            <a:picLocks noChangeAspect="1"/>
          </p:cNvPicPr>
          <p:nvPr/>
        </p:nvPicPr>
        <p:blipFill>
          <a:blip r:embed="rId3"/>
          <a:stretch>
            <a:fillRect/>
          </a:stretch>
        </p:blipFill>
        <p:spPr>
          <a:xfrm>
            <a:off x="1934667" y="124057"/>
            <a:ext cx="5274666" cy="4895385"/>
          </a:xfrm>
          <a:prstGeom prst="rect">
            <a:avLst/>
          </a:prstGeom>
        </p:spPr>
      </p:pic>
    </p:spTree>
    <p:extLst>
      <p:ext uri="{BB962C8B-B14F-4D97-AF65-F5344CB8AC3E}">
        <p14:creationId xmlns:p14="http://schemas.microsoft.com/office/powerpoint/2010/main" val="294030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3C60849E-E0C3-3D39-D1F2-5A3574EDEA0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64F44D3-C6C8-2F10-DEA7-ECF66CAC30A1}"/>
              </a:ext>
            </a:extLst>
          </p:cNvPr>
          <p:cNvPicPr>
            <a:picLocks noChangeAspect="1"/>
          </p:cNvPicPr>
          <p:nvPr/>
        </p:nvPicPr>
        <p:blipFill>
          <a:blip r:embed="rId3"/>
          <a:stretch>
            <a:fillRect/>
          </a:stretch>
        </p:blipFill>
        <p:spPr>
          <a:xfrm>
            <a:off x="2017955" y="0"/>
            <a:ext cx="5108089" cy="5143500"/>
          </a:xfrm>
          <a:prstGeom prst="rect">
            <a:avLst/>
          </a:prstGeom>
        </p:spPr>
      </p:pic>
    </p:spTree>
    <p:extLst>
      <p:ext uri="{BB962C8B-B14F-4D97-AF65-F5344CB8AC3E}">
        <p14:creationId xmlns:p14="http://schemas.microsoft.com/office/powerpoint/2010/main" val="2654062340"/>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18015</TotalTime>
  <Words>3330</Words>
  <Application>Microsoft Office PowerPoint</Application>
  <PresentationFormat>On-screen Show (16:9)</PresentationFormat>
  <Paragraphs>291</Paragraphs>
  <Slides>41</Slides>
  <Notes>30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Courier New</vt:lpstr>
      <vt:lpstr>Roboto</vt:lpstr>
      <vt:lpstr>Nunito</vt:lpstr>
      <vt:lpstr>Google Sans</vt:lpstr>
      <vt:lpstr>Fira Sans Extra Condensed SemiBold</vt:lpstr>
      <vt:lpstr>Fira Sans Extra Condensed</vt:lpstr>
      <vt:lpstr>Big Data Infographics by Slidesgo</vt:lpstr>
      <vt:lpstr>Advanced NLP (Transformers – Bag 1)</vt:lpstr>
      <vt:lpstr>NLP Pipeline</vt:lpstr>
      <vt:lpstr>PowerPoint Presentation</vt:lpstr>
      <vt:lpstr>Transformers</vt:lpstr>
      <vt:lpstr>Two big innovations</vt:lpstr>
      <vt:lpstr>Core Idea</vt:lpstr>
      <vt:lpstr>Core Idea</vt:lpstr>
      <vt:lpstr>PowerPoint Presentation</vt:lpstr>
      <vt:lpstr>PowerPoint Presentation</vt:lpstr>
      <vt:lpstr>Komponen</vt:lpstr>
      <vt:lpstr>Komponen</vt:lpstr>
      <vt:lpstr>Komponen</vt:lpstr>
      <vt:lpstr>Transformers are language models</vt:lpstr>
      <vt:lpstr>Transformers are language models</vt:lpstr>
      <vt:lpstr>Transformers are language models</vt:lpstr>
      <vt:lpstr>Transformers are language models</vt:lpstr>
      <vt:lpstr>Transformers are language models</vt:lpstr>
      <vt:lpstr>BERT</vt:lpstr>
      <vt:lpstr>BERT</vt:lpstr>
      <vt:lpstr>Bidirectional Approach of BERT</vt:lpstr>
      <vt:lpstr>Bidirectional Approach of BERT</vt:lpstr>
      <vt:lpstr>Pre-training and Fine-tuning</vt:lpstr>
      <vt:lpstr>Pre-training and Fine-tuning</vt:lpstr>
      <vt:lpstr>BERT Embedding</vt:lpstr>
      <vt:lpstr>Masked Language Modelling Task</vt:lpstr>
      <vt:lpstr>Next Sequence Prediction Task</vt:lpstr>
      <vt:lpstr>Treansformer Models</vt:lpstr>
      <vt:lpstr>BERT</vt:lpstr>
      <vt:lpstr>Percobaan Transformer untuk Sentiment  1. Import Library dan data yang akan digunakan  (menggunakan torch sebagai library)</vt:lpstr>
      <vt:lpstr>2. Membuat Model Transformers </vt:lpstr>
      <vt:lpstr>Penjelasan Parameter</vt:lpstr>
      <vt:lpstr>3. Tokenizer (opt) </vt:lpstr>
      <vt:lpstr>Penjelasan Parameter</vt:lpstr>
      <vt:lpstr>4. Membuat Model </vt:lpstr>
      <vt:lpstr>Penjelasan Parameter</vt:lpstr>
      <vt:lpstr>4. Setelah Inisialisasi Model </vt:lpstr>
      <vt:lpstr>5. Ujicoba Sentiment  </vt:lpstr>
      <vt:lpstr>5. Menyimpan model dan Evaluasi </vt:lpstr>
      <vt:lpstr>Ref Tambahan </vt:lpstr>
      <vt:lpstr>Tugas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dan  Tata Kelola IT</dc:title>
  <dc:creator>User</dc:creator>
  <cp:lastModifiedBy>Sajarwo Anggai</cp:lastModifiedBy>
  <cp:revision>172</cp:revision>
  <dcterms:modified xsi:type="dcterms:W3CDTF">2024-12-04T09:47:09Z</dcterms:modified>
</cp:coreProperties>
</file>